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1" r:id="rId3"/>
    <p:sldId id="262" r:id="rId4"/>
    <p:sldId id="271" r:id="rId5"/>
    <p:sldId id="274" r:id="rId6"/>
    <p:sldId id="257" r:id="rId7"/>
    <p:sldId id="272" r:id="rId8"/>
    <p:sldId id="276" r:id="rId9"/>
    <p:sldId id="260" r:id="rId10"/>
    <p:sldId id="273" r:id="rId11"/>
    <p:sldId id="275" r:id="rId12"/>
    <p:sldId id="270" r:id="rId13"/>
    <p:sldId id="277" r:id="rId14"/>
    <p:sldId id="269" r:id="rId15"/>
    <p:sldId id="278" r:id="rId16"/>
    <p:sldId id="267" r:id="rId17"/>
    <p:sldId id="26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2606" autoAdjust="0"/>
    <p:restoredTop sz="94660"/>
  </p:normalViewPr>
  <p:slideViewPr>
    <p:cSldViewPr>
      <p:cViewPr>
        <p:scale>
          <a:sx n="69" d="100"/>
          <a:sy n="69" d="100"/>
        </p:scale>
        <p:origin x="-930" y="-16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B5673B-014C-4D01-882B-46176B4C750A}" type="doc">
      <dgm:prSet loTypeId="urn:microsoft.com/office/officeart/2005/8/layout/hProcess7" loCatId="list" qsTypeId="urn:microsoft.com/office/officeart/2005/8/quickstyle/simple1" qsCatId="simple" csTypeId="urn:microsoft.com/office/officeart/2005/8/colors/accent1_2" csCatId="accent1" phldr="1"/>
      <dgm:spPr/>
      <dgm:t>
        <a:bodyPr/>
        <a:lstStyle/>
        <a:p>
          <a:endParaRPr lang="en-US"/>
        </a:p>
      </dgm:t>
    </dgm:pt>
    <dgm:pt modelId="{049978A9-145C-48E0-B46E-CC7E2E6E1DB3}">
      <dgm:prSet phldrT="[Text]"/>
      <dgm:spPr/>
      <dgm:t>
        <a:bodyPr/>
        <a:lstStyle/>
        <a:p>
          <a:r>
            <a:rPr lang="en-US" b="1" dirty="0" smtClean="0">
              <a:solidFill>
                <a:schemeClr val="tx1"/>
              </a:solidFill>
            </a:rPr>
            <a:t>Amanda</a:t>
          </a:r>
          <a:endParaRPr lang="en-US" b="1" dirty="0">
            <a:solidFill>
              <a:schemeClr val="tx1"/>
            </a:solidFill>
          </a:endParaRPr>
        </a:p>
      </dgm:t>
    </dgm:pt>
    <dgm:pt modelId="{53B9A426-AC12-4572-83E8-059CA4071AA3}" type="parTrans" cxnId="{06BADAD3-86DF-4AB5-A815-89B735A93131}">
      <dgm:prSet/>
      <dgm:spPr/>
      <dgm:t>
        <a:bodyPr/>
        <a:lstStyle/>
        <a:p>
          <a:endParaRPr lang="en-US"/>
        </a:p>
      </dgm:t>
    </dgm:pt>
    <dgm:pt modelId="{3F1795C7-AEEE-41F6-8045-5A9D948C81E8}" type="sibTrans" cxnId="{06BADAD3-86DF-4AB5-A815-89B735A93131}">
      <dgm:prSet/>
      <dgm:spPr/>
      <dgm:t>
        <a:bodyPr/>
        <a:lstStyle/>
        <a:p>
          <a:endParaRPr lang="en-US"/>
        </a:p>
      </dgm:t>
    </dgm:pt>
    <dgm:pt modelId="{22552E29-5CB2-499A-BAA3-F2D7EBD542E0}">
      <dgm:prSet phldrT="[Text]" custT="1"/>
      <dgm:spPr/>
      <dgm:t>
        <a:bodyPr/>
        <a:lstStyle/>
        <a:p>
          <a:r>
            <a:rPr lang="en-US" sz="2400" dirty="0" smtClean="0"/>
            <a:t>Height: 65”</a:t>
          </a:r>
        </a:p>
        <a:p>
          <a:r>
            <a:rPr lang="en-US" sz="2000" dirty="0" smtClean="0">
              <a:solidFill>
                <a:schemeClr val="bg1"/>
              </a:solidFill>
            </a:rPr>
            <a:t>Ŷ= 1.2(12.5)+49.9=64.9</a:t>
          </a:r>
        </a:p>
        <a:p>
          <a:endParaRPr lang="en-US" sz="2000" dirty="0" smtClean="0">
            <a:solidFill>
              <a:schemeClr val="bg1"/>
            </a:solidFill>
          </a:endParaRPr>
        </a:p>
        <a:p>
          <a:r>
            <a:rPr lang="en-US" sz="2400" dirty="0" smtClean="0">
              <a:solidFill>
                <a:schemeClr val="bg1"/>
              </a:solidFill>
            </a:rPr>
            <a:t>Residual=</a:t>
          </a:r>
        </a:p>
        <a:p>
          <a:r>
            <a:rPr lang="en-US" sz="2400" dirty="0" smtClean="0">
              <a:solidFill>
                <a:schemeClr val="bg1"/>
              </a:solidFill>
            </a:rPr>
            <a:t>65-64.9=.1</a:t>
          </a:r>
        </a:p>
        <a:p>
          <a:endParaRPr lang="en-US" sz="2400" dirty="0" smtClean="0">
            <a:solidFill>
              <a:schemeClr val="bg1"/>
            </a:solidFill>
          </a:endParaRPr>
        </a:p>
        <a:p>
          <a:endParaRPr lang="en-US" sz="2400" dirty="0"/>
        </a:p>
      </dgm:t>
    </dgm:pt>
    <dgm:pt modelId="{C4DA0FE7-EC7D-4790-841B-6AFFA4E34C51}" type="parTrans" cxnId="{D2F741BF-3BEB-4D9B-8531-661F1045DDC1}">
      <dgm:prSet/>
      <dgm:spPr/>
      <dgm:t>
        <a:bodyPr/>
        <a:lstStyle/>
        <a:p>
          <a:endParaRPr lang="en-US"/>
        </a:p>
      </dgm:t>
    </dgm:pt>
    <dgm:pt modelId="{1C28297B-9EBD-4F34-9D9D-D1D892E860A9}" type="sibTrans" cxnId="{D2F741BF-3BEB-4D9B-8531-661F1045DDC1}">
      <dgm:prSet/>
      <dgm:spPr/>
      <dgm:t>
        <a:bodyPr/>
        <a:lstStyle/>
        <a:p>
          <a:endParaRPr lang="en-US"/>
        </a:p>
      </dgm:t>
    </dgm:pt>
    <dgm:pt modelId="{136DFE72-2BEC-4D2C-BF81-1B63163AB300}">
      <dgm:prSet phldrT="[Text]"/>
      <dgm:spPr/>
      <dgm:t>
        <a:bodyPr/>
        <a:lstStyle/>
        <a:p>
          <a:r>
            <a:rPr lang="en-US" b="1" dirty="0" smtClean="0">
              <a:solidFill>
                <a:schemeClr val="tx1"/>
              </a:solidFill>
            </a:rPr>
            <a:t>Lauren</a:t>
          </a:r>
          <a:endParaRPr lang="en-US" b="1" dirty="0">
            <a:solidFill>
              <a:schemeClr val="tx1"/>
            </a:solidFill>
          </a:endParaRPr>
        </a:p>
      </dgm:t>
    </dgm:pt>
    <dgm:pt modelId="{FE4CC0B9-8A09-45C5-B412-BAF61AAD54B8}" type="parTrans" cxnId="{11EB2F6B-040A-40F3-9715-31F8D69B7825}">
      <dgm:prSet/>
      <dgm:spPr/>
      <dgm:t>
        <a:bodyPr/>
        <a:lstStyle/>
        <a:p>
          <a:endParaRPr lang="en-US"/>
        </a:p>
      </dgm:t>
    </dgm:pt>
    <dgm:pt modelId="{5C78C81F-A816-4F3D-A36C-443D14A9E5D0}" type="sibTrans" cxnId="{11EB2F6B-040A-40F3-9715-31F8D69B7825}">
      <dgm:prSet/>
      <dgm:spPr/>
      <dgm:t>
        <a:bodyPr/>
        <a:lstStyle/>
        <a:p>
          <a:endParaRPr lang="en-US"/>
        </a:p>
      </dgm:t>
    </dgm:pt>
    <dgm:pt modelId="{D3F8CF9B-066D-421C-BD70-4FD802C0D374}">
      <dgm:prSet phldrT="[Text]" custT="1"/>
      <dgm:spPr/>
      <dgm:t>
        <a:bodyPr/>
        <a:lstStyle/>
        <a:p>
          <a:r>
            <a:rPr lang="en-US" sz="2400" dirty="0" smtClean="0"/>
            <a:t>Height: 65”</a:t>
          </a:r>
        </a:p>
        <a:p>
          <a:r>
            <a:rPr lang="en-US" sz="2000" dirty="0" smtClean="0">
              <a:solidFill>
                <a:schemeClr val="bg1"/>
              </a:solidFill>
            </a:rPr>
            <a:t>Ŷ= 1.2(13)+49.9=65.5</a:t>
          </a:r>
        </a:p>
        <a:p>
          <a:endParaRPr lang="en-US" sz="2000" dirty="0" smtClean="0">
            <a:solidFill>
              <a:schemeClr val="bg1"/>
            </a:solidFill>
          </a:endParaRPr>
        </a:p>
        <a:p>
          <a:r>
            <a:rPr lang="en-US" sz="2400" dirty="0" smtClean="0"/>
            <a:t>Residual=</a:t>
          </a:r>
        </a:p>
        <a:p>
          <a:r>
            <a:rPr lang="en-US" sz="2400" dirty="0" smtClean="0"/>
            <a:t>65-65.5=</a:t>
          </a:r>
        </a:p>
        <a:p>
          <a:r>
            <a:rPr lang="en-US" sz="2400" dirty="0" smtClean="0"/>
            <a:t>-.5</a:t>
          </a:r>
          <a:endParaRPr lang="en-US" sz="2400" dirty="0"/>
        </a:p>
      </dgm:t>
    </dgm:pt>
    <dgm:pt modelId="{8DBD5264-20EA-46D3-9D60-1AEC37F62AC3}" type="parTrans" cxnId="{9CD6DA02-CE10-4BCD-87B2-F0A024B79539}">
      <dgm:prSet/>
      <dgm:spPr/>
      <dgm:t>
        <a:bodyPr/>
        <a:lstStyle/>
        <a:p>
          <a:endParaRPr lang="en-US"/>
        </a:p>
      </dgm:t>
    </dgm:pt>
    <dgm:pt modelId="{854EF5C9-0FBA-43D9-8314-78761076EF8B}" type="sibTrans" cxnId="{9CD6DA02-CE10-4BCD-87B2-F0A024B79539}">
      <dgm:prSet/>
      <dgm:spPr/>
      <dgm:t>
        <a:bodyPr/>
        <a:lstStyle/>
        <a:p>
          <a:endParaRPr lang="en-US"/>
        </a:p>
      </dgm:t>
    </dgm:pt>
    <dgm:pt modelId="{5DF828DA-3981-460B-AB2F-20E5B23CCF74}">
      <dgm:prSet phldrT="[Text]"/>
      <dgm:spPr/>
      <dgm:t>
        <a:bodyPr/>
        <a:lstStyle/>
        <a:p>
          <a:r>
            <a:rPr lang="en-US" b="1" dirty="0" smtClean="0">
              <a:solidFill>
                <a:schemeClr val="tx1"/>
              </a:solidFill>
            </a:rPr>
            <a:t>Marlee</a:t>
          </a:r>
          <a:endParaRPr lang="en-US" b="1" dirty="0">
            <a:solidFill>
              <a:schemeClr val="tx1"/>
            </a:solidFill>
          </a:endParaRPr>
        </a:p>
      </dgm:t>
    </dgm:pt>
    <dgm:pt modelId="{02E11C71-7413-4875-ACB3-8068E8A9CE6E}" type="parTrans" cxnId="{42A91556-3EA9-4CBC-A292-379E1D6BA5E4}">
      <dgm:prSet/>
      <dgm:spPr/>
      <dgm:t>
        <a:bodyPr/>
        <a:lstStyle/>
        <a:p>
          <a:endParaRPr lang="en-US"/>
        </a:p>
      </dgm:t>
    </dgm:pt>
    <dgm:pt modelId="{D1E115FB-5F74-4202-8DD2-9899AD9F7F74}" type="sibTrans" cxnId="{42A91556-3EA9-4CBC-A292-379E1D6BA5E4}">
      <dgm:prSet/>
      <dgm:spPr/>
      <dgm:t>
        <a:bodyPr/>
        <a:lstStyle/>
        <a:p>
          <a:endParaRPr lang="en-US"/>
        </a:p>
      </dgm:t>
    </dgm:pt>
    <dgm:pt modelId="{223F951A-8FCB-47E4-BE7D-D07FC1594825}">
      <dgm:prSet phldrT="[Text]" custT="1"/>
      <dgm:spPr/>
      <dgm:t>
        <a:bodyPr/>
        <a:lstStyle/>
        <a:p>
          <a:r>
            <a:rPr lang="en-US" sz="2400" dirty="0" smtClean="0"/>
            <a:t>Height: 62”</a:t>
          </a:r>
        </a:p>
        <a:p>
          <a:r>
            <a:rPr lang="en-US" sz="2000" dirty="0" smtClean="0">
              <a:solidFill>
                <a:schemeClr val="bg1"/>
              </a:solidFill>
            </a:rPr>
            <a:t>Ŷ= 1.2(12)+49.9=64.3</a:t>
          </a:r>
        </a:p>
        <a:p>
          <a:endParaRPr lang="en-US" sz="2000" dirty="0" smtClean="0">
            <a:solidFill>
              <a:schemeClr val="bg1"/>
            </a:solidFill>
          </a:endParaRPr>
        </a:p>
        <a:p>
          <a:r>
            <a:rPr lang="en-US" sz="2400" dirty="0" smtClean="0">
              <a:solidFill>
                <a:schemeClr val="bg1"/>
              </a:solidFill>
            </a:rPr>
            <a:t>Residual=</a:t>
          </a:r>
        </a:p>
        <a:p>
          <a:r>
            <a:rPr lang="en-US" sz="2400" dirty="0" smtClean="0">
              <a:solidFill>
                <a:schemeClr val="bg1"/>
              </a:solidFill>
            </a:rPr>
            <a:t>62-64.3= </a:t>
          </a:r>
        </a:p>
        <a:p>
          <a:r>
            <a:rPr lang="en-US" sz="2400" dirty="0" smtClean="0">
              <a:solidFill>
                <a:schemeClr val="bg1"/>
              </a:solidFill>
            </a:rPr>
            <a:t>-2.3</a:t>
          </a:r>
          <a:endParaRPr lang="en-US" sz="2400" dirty="0"/>
        </a:p>
      </dgm:t>
    </dgm:pt>
    <dgm:pt modelId="{4AAAE9EC-893C-47D6-B38C-2457A83C6424}" type="parTrans" cxnId="{38D98D07-56FC-49F6-A436-597A7D29532F}">
      <dgm:prSet/>
      <dgm:spPr/>
      <dgm:t>
        <a:bodyPr/>
        <a:lstStyle/>
        <a:p>
          <a:endParaRPr lang="en-US"/>
        </a:p>
      </dgm:t>
    </dgm:pt>
    <dgm:pt modelId="{75544328-5808-4F96-B9F8-97FC551D423F}" type="sibTrans" cxnId="{38D98D07-56FC-49F6-A436-597A7D29532F}">
      <dgm:prSet/>
      <dgm:spPr/>
      <dgm:t>
        <a:bodyPr/>
        <a:lstStyle/>
        <a:p>
          <a:endParaRPr lang="en-US"/>
        </a:p>
      </dgm:t>
    </dgm:pt>
    <dgm:pt modelId="{B8DA3457-9C3C-4643-AC1E-52F8C725E16A}" type="pres">
      <dgm:prSet presAssocID="{43B5673B-014C-4D01-882B-46176B4C750A}" presName="Name0" presStyleCnt="0">
        <dgm:presLayoutVars>
          <dgm:dir/>
          <dgm:animLvl val="lvl"/>
          <dgm:resizeHandles val="exact"/>
        </dgm:presLayoutVars>
      </dgm:prSet>
      <dgm:spPr/>
    </dgm:pt>
    <dgm:pt modelId="{FA80DF2F-41DB-4E9F-9FAD-481CA4A0FE54}" type="pres">
      <dgm:prSet presAssocID="{049978A9-145C-48E0-B46E-CC7E2E6E1DB3}" presName="compositeNode" presStyleCnt="0">
        <dgm:presLayoutVars>
          <dgm:bulletEnabled val="1"/>
        </dgm:presLayoutVars>
      </dgm:prSet>
      <dgm:spPr/>
    </dgm:pt>
    <dgm:pt modelId="{2208077C-A2D2-4FCC-8C7A-C66303B94AE9}" type="pres">
      <dgm:prSet presAssocID="{049978A9-145C-48E0-B46E-CC7E2E6E1DB3}" presName="bgRect" presStyleLbl="node1" presStyleIdx="0" presStyleCnt="3" custScaleY="147127"/>
      <dgm:spPr/>
    </dgm:pt>
    <dgm:pt modelId="{3BCA0A88-F657-4D91-8720-973DC592638F}" type="pres">
      <dgm:prSet presAssocID="{049978A9-145C-48E0-B46E-CC7E2E6E1DB3}" presName="parentNode" presStyleLbl="node1" presStyleIdx="0" presStyleCnt="3">
        <dgm:presLayoutVars>
          <dgm:chMax val="0"/>
          <dgm:bulletEnabled val="1"/>
        </dgm:presLayoutVars>
      </dgm:prSet>
      <dgm:spPr/>
    </dgm:pt>
    <dgm:pt modelId="{C362F3F9-B36A-4D19-AC59-A080D9EA3DAD}" type="pres">
      <dgm:prSet presAssocID="{049978A9-145C-48E0-B46E-CC7E2E6E1DB3}" presName="childNode" presStyleLbl="node1" presStyleIdx="0" presStyleCnt="3">
        <dgm:presLayoutVars>
          <dgm:bulletEnabled val="1"/>
        </dgm:presLayoutVars>
      </dgm:prSet>
      <dgm:spPr/>
      <dgm:t>
        <a:bodyPr/>
        <a:lstStyle/>
        <a:p>
          <a:endParaRPr lang="en-US"/>
        </a:p>
      </dgm:t>
    </dgm:pt>
    <dgm:pt modelId="{3161013E-610E-45C4-BD46-3FA526BA21CC}" type="pres">
      <dgm:prSet presAssocID="{3F1795C7-AEEE-41F6-8045-5A9D948C81E8}" presName="hSp" presStyleCnt="0"/>
      <dgm:spPr/>
    </dgm:pt>
    <dgm:pt modelId="{7638B939-4857-4431-BE3A-05BA00B711BF}" type="pres">
      <dgm:prSet presAssocID="{3F1795C7-AEEE-41F6-8045-5A9D948C81E8}" presName="vProcSp" presStyleCnt="0"/>
      <dgm:spPr/>
    </dgm:pt>
    <dgm:pt modelId="{FE84CD50-D778-4667-859C-C99C20945A29}" type="pres">
      <dgm:prSet presAssocID="{3F1795C7-AEEE-41F6-8045-5A9D948C81E8}" presName="vSp1" presStyleCnt="0"/>
      <dgm:spPr/>
    </dgm:pt>
    <dgm:pt modelId="{9A727227-C792-4719-811D-25C13969652D}" type="pres">
      <dgm:prSet presAssocID="{3F1795C7-AEEE-41F6-8045-5A9D948C81E8}" presName="simulatedConn" presStyleLbl="solidFgAcc1" presStyleIdx="0" presStyleCnt="2"/>
      <dgm:spPr/>
    </dgm:pt>
    <dgm:pt modelId="{4414A110-2093-49CC-865C-460700DE67D6}" type="pres">
      <dgm:prSet presAssocID="{3F1795C7-AEEE-41F6-8045-5A9D948C81E8}" presName="vSp2" presStyleCnt="0"/>
      <dgm:spPr/>
    </dgm:pt>
    <dgm:pt modelId="{8B969EB9-AAD0-4D0B-A283-1ADFE0E9292C}" type="pres">
      <dgm:prSet presAssocID="{3F1795C7-AEEE-41F6-8045-5A9D948C81E8}" presName="sibTrans" presStyleCnt="0"/>
      <dgm:spPr/>
    </dgm:pt>
    <dgm:pt modelId="{AB0CA1EC-3547-4F2F-8AB6-8C076745C52E}" type="pres">
      <dgm:prSet presAssocID="{136DFE72-2BEC-4D2C-BF81-1B63163AB300}" presName="compositeNode" presStyleCnt="0">
        <dgm:presLayoutVars>
          <dgm:bulletEnabled val="1"/>
        </dgm:presLayoutVars>
      </dgm:prSet>
      <dgm:spPr/>
    </dgm:pt>
    <dgm:pt modelId="{062DCFE6-583B-452C-9559-B6B03FDCF186}" type="pres">
      <dgm:prSet presAssocID="{136DFE72-2BEC-4D2C-BF81-1B63163AB300}" presName="bgRect" presStyleLbl="node1" presStyleIdx="1" presStyleCnt="3" custScaleY="147127"/>
      <dgm:spPr/>
      <dgm:t>
        <a:bodyPr/>
        <a:lstStyle/>
        <a:p>
          <a:endParaRPr lang="en-US"/>
        </a:p>
      </dgm:t>
    </dgm:pt>
    <dgm:pt modelId="{3999C544-6015-4844-8D13-A5333C47253A}" type="pres">
      <dgm:prSet presAssocID="{136DFE72-2BEC-4D2C-BF81-1B63163AB300}" presName="parentNode" presStyleLbl="node1" presStyleIdx="1" presStyleCnt="3">
        <dgm:presLayoutVars>
          <dgm:chMax val="0"/>
          <dgm:bulletEnabled val="1"/>
        </dgm:presLayoutVars>
      </dgm:prSet>
      <dgm:spPr/>
      <dgm:t>
        <a:bodyPr/>
        <a:lstStyle/>
        <a:p>
          <a:endParaRPr lang="en-US"/>
        </a:p>
      </dgm:t>
    </dgm:pt>
    <dgm:pt modelId="{08797445-6972-4A4A-8715-A8DA15B58B67}" type="pres">
      <dgm:prSet presAssocID="{136DFE72-2BEC-4D2C-BF81-1B63163AB300}" presName="childNode" presStyleLbl="node1" presStyleIdx="1" presStyleCnt="3">
        <dgm:presLayoutVars>
          <dgm:bulletEnabled val="1"/>
        </dgm:presLayoutVars>
      </dgm:prSet>
      <dgm:spPr/>
      <dgm:t>
        <a:bodyPr/>
        <a:lstStyle/>
        <a:p>
          <a:endParaRPr lang="en-US"/>
        </a:p>
      </dgm:t>
    </dgm:pt>
    <dgm:pt modelId="{469546FA-20D7-40D6-B994-9FFD038F2BB5}" type="pres">
      <dgm:prSet presAssocID="{5C78C81F-A816-4F3D-A36C-443D14A9E5D0}" presName="hSp" presStyleCnt="0"/>
      <dgm:spPr/>
    </dgm:pt>
    <dgm:pt modelId="{EA2B6EE8-955D-4E93-92AB-6013BE0E5057}" type="pres">
      <dgm:prSet presAssocID="{5C78C81F-A816-4F3D-A36C-443D14A9E5D0}" presName="vProcSp" presStyleCnt="0"/>
      <dgm:spPr/>
    </dgm:pt>
    <dgm:pt modelId="{3EC34F15-8BBA-4BFD-B16B-EE15053881BB}" type="pres">
      <dgm:prSet presAssocID="{5C78C81F-A816-4F3D-A36C-443D14A9E5D0}" presName="vSp1" presStyleCnt="0"/>
      <dgm:spPr/>
    </dgm:pt>
    <dgm:pt modelId="{7387AE4C-4C3D-4A19-9047-8A79B765DBA4}" type="pres">
      <dgm:prSet presAssocID="{5C78C81F-A816-4F3D-A36C-443D14A9E5D0}" presName="simulatedConn" presStyleLbl="solidFgAcc1" presStyleIdx="1" presStyleCnt="2"/>
      <dgm:spPr/>
    </dgm:pt>
    <dgm:pt modelId="{753BC2B8-9BFD-4B42-ABD3-1DF983F2A1C2}" type="pres">
      <dgm:prSet presAssocID="{5C78C81F-A816-4F3D-A36C-443D14A9E5D0}" presName="vSp2" presStyleCnt="0"/>
      <dgm:spPr/>
    </dgm:pt>
    <dgm:pt modelId="{0E7DE494-EA34-41DF-A0F9-436912DFC994}" type="pres">
      <dgm:prSet presAssocID="{5C78C81F-A816-4F3D-A36C-443D14A9E5D0}" presName="sibTrans" presStyleCnt="0"/>
      <dgm:spPr/>
    </dgm:pt>
    <dgm:pt modelId="{72B634D3-5F07-4071-9045-2BC5EC158AA4}" type="pres">
      <dgm:prSet presAssocID="{5DF828DA-3981-460B-AB2F-20E5B23CCF74}" presName="compositeNode" presStyleCnt="0">
        <dgm:presLayoutVars>
          <dgm:bulletEnabled val="1"/>
        </dgm:presLayoutVars>
      </dgm:prSet>
      <dgm:spPr/>
    </dgm:pt>
    <dgm:pt modelId="{CF8F7326-6816-470C-9AF3-17E9D5892AB9}" type="pres">
      <dgm:prSet presAssocID="{5DF828DA-3981-460B-AB2F-20E5B23CCF74}" presName="bgRect" presStyleLbl="node1" presStyleIdx="2" presStyleCnt="3" custScaleY="147126" custLinFactNeighborX="233" custLinFactNeighborY="0"/>
      <dgm:spPr/>
    </dgm:pt>
    <dgm:pt modelId="{5C747109-9526-43A9-93FD-00E416FAC989}" type="pres">
      <dgm:prSet presAssocID="{5DF828DA-3981-460B-AB2F-20E5B23CCF74}" presName="parentNode" presStyleLbl="node1" presStyleIdx="2" presStyleCnt="3">
        <dgm:presLayoutVars>
          <dgm:chMax val="0"/>
          <dgm:bulletEnabled val="1"/>
        </dgm:presLayoutVars>
      </dgm:prSet>
      <dgm:spPr/>
    </dgm:pt>
    <dgm:pt modelId="{C19C8379-E7A0-4DF8-9F98-B23F11019982}" type="pres">
      <dgm:prSet presAssocID="{5DF828DA-3981-460B-AB2F-20E5B23CCF74}" presName="childNode" presStyleLbl="node1" presStyleIdx="2" presStyleCnt="3">
        <dgm:presLayoutVars>
          <dgm:bulletEnabled val="1"/>
        </dgm:presLayoutVars>
      </dgm:prSet>
      <dgm:spPr/>
      <dgm:t>
        <a:bodyPr/>
        <a:lstStyle/>
        <a:p>
          <a:endParaRPr lang="en-US"/>
        </a:p>
      </dgm:t>
    </dgm:pt>
  </dgm:ptLst>
  <dgm:cxnLst>
    <dgm:cxn modelId="{9CD6DA02-CE10-4BCD-87B2-F0A024B79539}" srcId="{136DFE72-2BEC-4D2C-BF81-1B63163AB300}" destId="{D3F8CF9B-066D-421C-BD70-4FD802C0D374}" srcOrd="0" destOrd="0" parTransId="{8DBD5264-20EA-46D3-9D60-1AEC37F62AC3}" sibTransId="{854EF5C9-0FBA-43D9-8314-78761076EF8B}"/>
    <dgm:cxn modelId="{82D61DB4-115E-4248-9ED6-549F40191E57}" type="presOf" srcId="{136DFE72-2BEC-4D2C-BF81-1B63163AB300}" destId="{062DCFE6-583B-452C-9559-B6B03FDCF186}" srcOrd="0" destOrd="0" presId="urn:microsoft.com/office/officeart/2005/8/layout/hProcess7"/>
    <dgm:cxn modelId="{0FA74EA2-F2C0-4920-9731-BE95EA20E9C5}" type="presOf" srcId="{223F951A-8FCB-47E4-BE7D-D07FC1594825}" destId="{C19C8379-E7A0-4DF8-9F98-B23F11019982}" srcOrd="0" destOrd="0" presId="urn:microsoft.com/office/officeart/2005/8/layout/hProcess7"/>
    <dgm:cxn modelId="{42A91556-3EA9-4CBC-A292-379E1D6BA5E4}" srcId="{43B5673B-014C-4D01-882B-46176B4C750A}" destId="{5DF828DA-3981-460B-AB2F-20E5B23CCF74}" srcOrd="2" destOrd="0" parTransId="{02E11C71-7413-4875-ACB3-8068E8A9CE6E}" sibTransId="{D1E115FB-5F74-4202-8DD2-9899AD9F7F74}"/>
    <dgm:cxn modelId="{E1EF086A-2414-4C37-AFF1-6A8A08315273}" type="presOf" srcId="{049978A9-145C-48E0-B46E-CC7E2E6E1DB3}" destId="{2208077C-A2D2-4FCC-8C7A-C66303B94AE9}" srcOrd="0" destOrd="0" presId="urn:microsoft.com/office/officeart/2005/8/layout/hProcess7"/>
    <dgm:cxn modelId="{52F1CAAC-1C2E-4947-ABC9-28EE4BD4BE33}" type="presOf" srcId="{5DF828DA-3981-460B-AB2F-20E5B23CCF74}" destId="{5C747109-9526-43A9-93FD-00E416FAC989}" srcOrd="1" destOrd="0" presId="urn:microsoft.com/office/officeart/2005/8/layout/hProcess7"/>
    <dgm:cxn modelId="{7F58F4BB-1635-436C-AFEE-66D21EBFD8BC}" type="presOf" srcId="{D3F8CF9B-066D-421C-BD70-4FD802C0D374}" destId="{08797445-6972-4A4A-8715-A8DA15B58B67}" srcOrd="0" destOrd="0" presId="urn:microsoft.com/office/officeart/2005/8/layout/hProcess7"/>
    <dgm:cxn modelId="{06BADAD3-86DF-4AB5-A815-89B735A93131}" srcId="{43B5673B-014C-4D01-882B-46176B4C750A}" destId="{049978A9-145C-48E0-B46E-CC7E2E6E1DB3}" srcOrd="0" destOrd="0" parTransId="{53B9A426-AC12-4572-83E8-059CA4071AA3}" sibTransId="{3F1795C7-AEEE-41F6-8045-5A9D948C81E8}"/>
    <dgm:cxn modelId="{A1771F4A-BC0B-4524-B945-C68CF969AF88}" type="presOf" srcId="{22552E29-5CB2-499A-BAA3-F2D7EBD542E0}" destId="{C362F3F9-B36A-4D19-AC59-A080D9EA3DAD}" srcOrd="0" destOrd="0" presId="urn:microsoft.com/office/officeart/2005/8/layout/hProcess7"/>
    <dgm:cxn modelId="{33583F19-C522-4E09-9857-0A51D9E71F71}" type="presOf" srcId="{136DFE72-2BEC-4D2C-BF81-1B63163AB300}" destId="{3999C544-6015-4844-8D13-A5333C47253A}" srcOrd="1" destOrd="0" presId="urn:microsoft.com/office/officeart/2005/8/layout/hProcess7"/>
    <dgm:cxn modelId="{A8F1F4EC-0FB2-4C3C-8F6E-4370B352E394}" type="presOf" srcId="{43B5673B-014C-4D01-882B-46176B4C750A}" destId="{B8DA3457-9C3C-4643-AC1E-52F8C725E16A}" srcOrd="0" destOrd="0" presId="urn:microsoft.com/office/officeart/2005/8/layout/hProcess7"/>
    <dgm:cxn modelId="{38D98D07-56FC-49F6-A436-597A7D29532F}" srcId="{5DF828DA-3981-460B-AB2F-20E5B23CCF74}" destId="{223F951A-8FCB-47E4-BE7D-D07FC1594825}" srcOrd="0" destOrd="0" parTransId="{4AAAE9EC-893C-47D6-B38C-2457A83C6424}" sibTransId="{75544328-5808-4F96-B9F8-97FC551D423F}"/>
    <dgm:cxn modelId="{0FBD3298-972D-4D21-A12E-A0773F24FDBC}" type="presOf" srcId="{5DF828DA-3981-460B-AB2F-20E5B23CCF74}" destId="{CF8F7326-6816-470C-9AF3-17E9D5892AB9}" srcOrd="0" destOrd="0" presId="urn:microsoft.com/office/officeart/2005/8/layout/hProcess7"/>
    <dgm:cxn modelId="{2513138B-F20E-4158-9E98-61E014607BBD}" type="presOf" srcId="{049978A9-145C-48E0-B46E-CC7E2E6E1DB3}" destId="{3BCA0A88-F657-4D91-8720-973DC592638F}" srcOrd="1" destOrd="0" presId="urn:microsoft.com/office/officeart/2005/8/layout/hProcess7"/>
    <dgm:cxn modelId="{11EB2F6B-040A-40F3-9715-31F8D69B7825}" srcId="{43B5673B-014C-4D01-882B-46176B4C750A}" destId="{136DFE72-2BEC-4D2C-BF81-1B63163AB300}" srcOrd="1" destOrd="0" parTransId="{FE4CC0B9-8A09-45C5-B412-BAF61AAD54B8}" sibTransId="{5C78C81F-A816-4F3D-A36C-443D14A9E5D0}"/>
    <dgm:cxn modelId="{D2F741BF-3BEB-4D9B-8531-661F1045DDC1}" srcId="{049978A9-145C-48E0-B46E-CC7E2E6E1DB3}" destId="{22552E29-5CB2-499A-BAA3-F2D7EBD542E0}" srcOrd="0" destOrd="0" parTransId="{C4DA0FE7-EC7D-4790-841B-6AFFA4E34C51}" sibTransId="{1C28297B-9EBD-4F34-9D9D-D1D892E860A9}"/>
    <dgm:cxn modelId="{837AB478-BA1B-4D9C-885C-9827DB1F57BE}" type="presParOf" srcId="{B8DA3457-9C3C-4643-AC1E-52F8C725E16A}" destId="{FA80DF2F-41DB-4E9F-9FAD-481CA4A0FE54}" srcOrd="0" destOrd="0" presId="urn:microsoft.com/office/officeart/2005/8/layout/hProcess7"/>
    <dgm:cxn modelId="{A5755356-FAC7-4D7B-9F7D-4002B50A833A}" type="presParOf" srcId="{FA80DF2F-41DB-4E9F-9FAD-481CA4A0FE54}" destId="{2208077C-A2D2-4FCC-8C7A-C66303B94AE9}" srcOrd="0" destOrd="0" presId="urn:microsoft.com/office/officeart/2005/8/layout/hProcess7"/>
    <dgm:cxn modelId="{C5ED6082-370E-4347-A771-43D357CC1A71}" type="presParOf" srcId="{FA80DF2F-41DB-4E9F-9FAD-481CA4A0FE54}" destId="{3BCA0A88-F657-4D91-8720-973DC592638F}" srcOrd="1" destOrd="0" presId="urn:microsoft.com/office/officeart/2005/8/layout/hProcess7"/>
    <dgm:cxn modelId="{000FC97E-83CA-4517-BEE8-3B46606FF809}" type="presParOf" srcId="{FA80DF2F-41DB-4E9F-9FAD-481CA4A0FE54}" destId="{C362F3F9-B36A-4D19-AC59-A080D9EA3DAD}" srcOrd="2" destOrd="0" presId="urn:microsoft.com/office/officeart/2005/8/layout/hProcess7"/>
    <dgm:cxn modelId="{F10075CE-A166-44B4-B8AC-ADAB3B548CB0}" type="presParOf" srcId="{B8DA3457-9C3C-4643-AC1E-52F8C725E16A}" destId="{3161013E-610E-45C4-BD46-3FA526BA21CC}" srcOrd="1" destOrd="0" presId="urn:microsoft.com/office/officeart/2005/8/layout/hProcess7"/>
    <dgm:cxn modelId="{B4F37CEC-E5E1-4265-A980-3A00DAD7B67C}" type="presParOf" srcId="{B8DA3457-9C3C-4643-AC1E-52F8C725E16A}" destId="{7638B939-4857-4431-BE3A-05BA00B711BF}" srcOrd="2" destOrd="0" presId="urn:microsoft.com/office/officeart/2005/8/layout/hProcess7"/>
    <dgm:cxn modelId="{C095E77A-CEFD-4BFA-B0E2-D6D09E6BBBDB}" type="presParOf" srcId="{7638B939-4857-4431-BE3A-05BA00B711BF}" destId="{FE84CD50-D778-4667-859C-C99C20945A29}" srcOrd="0" destOrd="0" presId="urn:microsoft.com/office/officeart/2005/8/layout/hProcess7"/>
    <dgm:cxn modelId="{D159DFB5-267A-41F1-8953-96D0AEB67DB5}" type="presParOf" srcId="{7638B939-4857-4431-BE3A-05BA00B711BF}" destId="{9A727227-C792-4719-811D-25C13969652D}" srcOrd="1" destOrd="0" presId="urn:microsoft.com/office/officeart/2005/8/layout/hProcess7"/>
    <dgm:cxn modelId="{AD47C404-8DDC-4ACB-9FB5-3266B845A036}" type="presParOf" srcId="{7638B939-4857-4431-BE3A-05BA00B711BF}" destId="{4414A110-2093-49CC-865C-460700DE67D6}" srcOrd="2" destOrd="0" presId="urn:microsoft.com/office/officeart/2005/8/layout/hProcess7"/>
    <dgm:cxn modelId="{0730D4CA-2CB0-4D60-A857-77CEE4F64931}" type="presParOf" srcId="{B8DA3457-9C3C-4643-AC1E-52F8C725E16A}" destId="{8B969EB9-AAD0-4D0B-A283-1ADFE0E9292C}" srcOrd="3" destOrd="0" presId="urn:microsoft.com/office/officeart/2005/8/layout/hProcess7"/>
    <dgm:cxn modelId="{3A264922-1889-4C5E-BF66-87C0F25CA606}" type="presParOf" srcId="{B8DA3457-9C3C-4643-AC1E-52F8C725E16A}" destId="{AB0CA1EC-3547-4F2F-8AB6-8C076745C52E}" srcOrd="4" destOrd="0" presId="urn:microsoft.com/office/officeart/2005/8/layout/hProcess7"/>
    <dgm:cxn modelId="{59D0F2C8-192C-4AA8-B540-1689FAB20918}" type="presParOf" srcId="{AB0CA1EC-3547-4F2F-8AB6-8C076745C52E}" destId="{062DCFE6-583B-452C-9559-B6B03FDCF186}" srcOrd="0" destOrd="0" presId="urn:microsoft.com/office/officeart/2005/8/layout/hProcess7"/>
    <dgm:cxn modelId="{962E440C-453E-440A-A05A-50B2299D5EBF}" type="presParOf" srcId="{AB0CA1EC-3547-4F2F-8AB6-8C076745C52E}" destId="{3999C544-6015-4844-8D13-A5333C47253A}" srcOrd="1" destOrd="0" presId="urn:microsoft.com/office/officeart/2005/8/layout/hProcess7"/>
    <dgm:cxn modelId="{9D826774-8B16-42A2-A33C-A57F832D654E}" type="presParOf" srcId="{AB0CA1EC-3547-4F2F-8AB6-8C076745C52E}" destId="{08797445-6972-4A4A-8715-A8DA15B58B67}" srcOrd="2" destOrd="0" presId="urn:microsoft.com/office/officeart/2005/8/layout/hProcess7"/>
    <dgm:cxn modelId="{103952A3-D063-4DDB-A537-972B360FD4B1}" type="presParOf" srcId="{B8DA3457-9C3C-4643-AC1E-52F8C725E16A}" destId="{469546FA-20D7-40D6-B994-9FFD038F2BB5}" srcOrd="5" destOrd="0" presId="urn:microsoft.com/office/officeart/2005/8/layout/hProcess7"/>
    <dgm:cxn modelId="{2E28DDEB-99A7-467D-931B-E030E4EFF802}" type="presParOf" srcId="{B8DA3457-9C3C-4643-AC1E-52F8C725E16A}" destId="{EA2B6EE8-955D-4E93-92AB-6013BE0E5057}" srcOrd="6" destOrd="0" presId="urn:microsoft.com/office/officeart/2005/8/layout/hProcess7"/>
    <dgm:cxn modelId="{7B8CFDB1-B387-4100-80FF-DA0081DE9308}" type="presParOf" srcId="{EA2B6EE8-955D-4E93-92AB-6013BE0E5057}" destId="{3EC34F15-8BBA-4BFD-B16B-EE15053881BB}" srcOrd="0" destOrd="0" presId="urn:microsoft.com/office/officeart/2005/8/layout/hProcess7"/>
    <dgm:cxn modelId="{735DDBD7-DE98-42EF-A242-1F562360FF19}" type="presParOf" srcId="{EA2B6EE8-955D-4E93-92AB-6013BE0E5057}" destId="{7387AE4C-4C3D-4A19-9047-8A79B765DBA4}" srcOrd="1" destOrd="0" presId="urn:microsoft.com/office/officeart/2005/8/layout/hProcess7"/>
    <dgm:cxn modelId="{882B5127-D77C-4FF2-9D18-26A27EED03BB}" type="presParOf" srcId="{EA2B6EE8-955D-4E93-92AB-6013BE0E5057}" destId="{753BC2B8-9BFD-4B42-ABD3-1DF983F2A1C2}" srcOrd="2" destOrd="0" presId="urn:microsoft.com/office/officeart/2005/8/layout/hProcess7"/>
    <dgm:cxn modelId="{4AB03BE1-CD6C-4CF7-95E9-31552A4EC456}" type="presParOf" srcId="{B8DA3457-9C3C-4643-AC1E-52F8C725E16A}" destId="{0E7DE494-EA34-41DF-A0F9-436912DFC994}" srcOrd="7" destOrd="0" presId="urn:microsoft.com/office/officeart/2005/8/layout/hProcess7"/>
    <dgm:cxn modelId="{8EB2B476-E93B-4CDA-B9C0-569B16C80922}" type="presParOf" srcId="{B8DA3457-9C3C-4643-AC1E-52F8C725E16A}" destId="{72B634D3-5F07-4071-9045-2BC5EC158AA4}" srcOrd="8" destOrd="0" presId="urn:microsoft.com/office/officeart/2005/8/layout/hProcess7"/>
    <dgm:cxn modelId="{95A6E554-B8DB-4E17-BCFD-8E21B246CAEF}" type="presParOf" srcId="{72B634D3-5F07-4071-9045-2BC5EC158AA4}" destId="{CF8F7326-6816-470C-9AF3-17E9D5892AB9}" srcOrd="0" destOrd="0" presId="urn:microsoft.com/office/officeart/2005/8/layout/hProcess7"/>
    <dgm:cxn modelId="{13CFF686-4F67-45AC-9696-46EC341A3DFF}" type="presParOf" srcId="{72B634D3-5F07-4071-9045-2BC5EC158AA4}" destId="{5C747109-9526-43A9-93FD-00E416FAC989}" srcOrd="1" destOrd="0" presId="urn:microsoft.com/office/officeart/2005/8/layout/hProcess7"/>
    <dgm:cxn modelId="{735BA7D6-DB06-42E5-96F4-442CF614C537}" type="presParOf" srcId="{72B634D3-5F07-4071-9045-2BC5EC158AA4}" destId="{C19C8379-E7A0-4DF8-9F98-B23F11019982}" srcOrd="2" destOrd="0" presId="urn:microsoft.com/office/officeart/2005/8/layout/hProcess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08077C-A2D2-4FCC-8C7A-C66303B94AE9}">
      <dsp:nvSpPr>
        <dsp:cNvPr id="0" name=""/>
        <dsp:cNvSpPr/>
      </dsp:nvSpPr>
      <dsp:spPr>
        <a:xfrm>
          <a:off x="461" y="279393"/>
          <a:ext cx="1985367" cy="3505213"/>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78867" rIns="102235" bIns="0" numCol="1" spcCol="1270" anchor="t" anchorCtr="0">
          <a:noAutofit/>
        </a:bodyPr>
        <a:lstStyle/>
        <a:p>
          <a:pPr lvl="0" algn="r" defTabSz="1022350">
            <a:lnSpc>
              <a:spcPct val="90000"/>
            </a:lnSpc>
            <a:spcBef>
              <a:spcPct val="0"/>
            </a:spcBef>
            <a:spcAft>
              <a:spcPct val="35000"/>
            </a:spcAft>
          </a:pPr>
          <a:r>
            <a:rPr lang="en-US" sz="2300" b="1" kern="1200" dirty="0" smtClean="0">
              <a:solidFill>
                <a:schemeClr val="tx1"/>
              </a:solidFill>
            </a:rPr>
            <a:t>Amanda</a:t>
          </a:r>
          <a:endParaRPr lang="en-US" sz="2300" b="1" kern="1200" dirty="0">
            <a:solidFill>
              <a:schemeClr val="tx1"/>
            </a:solidFill>
          </a:endParaRPr>
        </a:p>
      </dsp:txBody>
      <dsp:txXfrm rot="16200000">
        <a:off x="-1238139" y="1517994"/>
        <a:ext cx="2874275" cy="397073"/>
      </dsp:txXfrm>
    </dsp:sp>
    <dsp:sp modelId="{C362F3F9-B36A-4D19-AC59-A080D9EA3DAD}">
      <dsp:nvSpPr>
        <dsp:cNvPr id="0" name=""/>
        <dsp:cNvSpPr/>
      </dsp:nvSpPr>
      <dsp:spPr>
        <a:xfrm>
          <a:off x="397534" y="279393"/>
          <a:ext cx="1479098" cy="3505213"/>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2296" rIns="0" bIns="0" numCol="1" spcCol="1270" anchor="t" anchorCtr="0">
          <a:noAutofit/>
        </a:bodyPr>
        <a:lstStyle/>
        <a:p>
          <a:pPr lvl="0" algn="l" defTabSz="1066800">
            <a:lnSpc>
              <a:spcPct val="90000"/>
            </a:lnSpc>
            <a:spcBef>
              <a:spcPct val="0"/>
            </a:spcBef>
            <a:spcAft>
              <a:spcPct val="35000"/>
            </a:spcAft>
          </a:pPr>
          <a:r>
            <a:rPr lang="en-US" sz="2400" kern="1200" dirty="0" smtClean="0"/>
            <a:t>Height: 65”</a:t>
          </a:r>
        </a:p>
        <a:p>
          <a:pPr lvl="0" algn="l" defTabSz="1066800">
            <a:lnSpc>
              <a:spcPct val="90000"/>
            </a:lnSpc>
            <a:spcBef>
              <a:spcPct val="0"/>
            </a:spcBef>
            <a:spcAft>
              <a:spcPct val="35000"/>
            </a:spcAft>
          </a:pPr>
          <a:r>
            <a:rPr lang="en-US" sz="2000" kern="1200" dirty="0" smtClean="0">
              <a:solidFill>
                <a:schemeClr val="bg1"/>
              </a:solidFill>
            </a:rPr>
            <a:t>Ŷ= 1.2(12.5)+49.9=64.9</a:t>
          </a:r>
        </a:p>
        <a:p>
          <a:pPr lvl="0" algn="l" defTabSz="1066800">
            <a:lnSpc>
              <a:spcPct val="90000"/>
            </a:lnSpc>
            <a:spcBef>
              <a:spcPct val="0"/>
            </a:spcBef>
            <a:spcAft>
              <a:spcPct val="35000"/>
            </a:spcAft>
          </a:pPr>
          <a:endParaRPr lang="en-US" sz="2000" kern="1200" dirty="0" smtClean="0">
            <a:solidFill>
              <a:schemeClr val="bg1"/>
            </a:solidFill>
          </a:endParaRPr>
        </a:p>
        <a:p>
          <a:pPr lvl="0" algn="l" defTabSz="1066800">
            <a:lnSpc>
              <a:spcPct val="90000"/>
            </a:lnSpc>
            <a:spcBef>
              <a:spcPct val="0"/>
            </a:spcBef>
            <a:spcAft>
              <a:spcPct val="35000"/>
            </a:spcAft>
          </a:pPr>
          <a:r>
            <a:rPr lang="en-US" sz="2400" kern="1200" dirty="0" smtClean="0">
              <a:solidFill>
                <a:schemeClr val="bg1"/>
              </a:solidFill>
            </a:rPr>
            <a:t>Residual=</a:t>
          </a:r>
        </a:p>
        <a:p>
          <a:pPr lvl="0" algn="l" defTabSz="1066800">
            <a:lnSpc>
              <a:spcPct val="90000"/>
            </a:lnSpc>
            <a:spcBef>
              <a:spcPct val="0"/>
            </a:spcBef>
            <a:spcAft>
              <a:spcPct val="35000"/>
            </a:spcAft>
          </a:pPr>
          <a:r>
            <a:rPr lang="en-US" sz="2400" kern="1200" dirty="0" smtClean="0">
              <a:solidFill>
                <a:schemeClr val="bg1"/>
              </a:solidFill>
            </a:rPr>
            <a:t>65-64.9=.1</a:t>
          </a:r>
        </a:p>
        <a:p>
          <a:pPr lvl="0" algn="l" defTabSz="1066800">
            <a:lnSpc>
              <a:spcPct val="90000"/>
            </a:lnSpc>
            <a:spcBef>
              <a:spcPct val="0"/>
            </a:spcBef>
            <a:spcAft>
              <a:spcPct val="35000"/>
            </a:spcAft>
          </a:pPr>
          <a:endParaRPr lang="en-US" sz="2400" kern="1200" dirty="0" smtClean="0">
            <a:solidFill>
              <a:schemeClr val="bg1"/>
            </a:solidFill>
          </a:endParaRPr>
        </a:p>
        <a:p>
          <a:pPr lvl="0" algn="l" defTabSz="1066800">
            <a:lnSpc>
              <a:spcPct val="90000"/>
            </a:lnSpc>
            <a:spcBef>
              <a:spcPct val="0"/>
            </a:spcBef>
            <a:spcAft>
              <a:spcPct val="35000"/>
            </a:spcAft>
          </a:pPr>
          <a:endParaRPr lang="en-US" sz="2400" kern="1200" dirty="0"/>
        </a:p>
      </dsp:txBody>
      <dsp:txXfrm>
        <a:off x="397534" y="279393"/>
        <a:ext cx="1479098" cy="3505213"/>
      </dsp:txXfrm>
    </dsp:sp>
    <dsp:sp modelId="{062DCFE6-583B-452C-9559-B6B03FDCF186}">
      <dsp:nvSpPr>
        <dsp:cNvPr id="0" name=""/>
        <dsp:cNvSpPr/>
      </dsp:nvSpPr>
      <dsp:spPr>
        <a:xfrm>
          <a:off x="2055316" y="279393"/>
          <a:ext cx="1985367" cy="3505213"/>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78867" rIns="102235" bIns="0" numCol="1" spcCol="1270" anchor="t" anchorCtr="0">
          <a:noAutofit/>
        </a:bodyPr>
        <a:lstStyle/>
        <a:p>
          <a:pPr lvl="0" algn="r" defTabSz="1022350">
            <a:lnSpc>
              <a:spcPct val="90000"/>
            </a:lnSpc>
            <a:spcBef>
              <a:spcPct val="0"/>
            </a:spcBef>
            <a:spcAft>
              <a:spcPct val="35000"/>
            </a:spcAft>
          </a:pPr>
          <a:r>
            <a:rPr lang="en-US" sz="2300" b="1" kern="1200" dirty="0" smtClean="0">
              <a:solidFill>
                <a:schemeClr val="tx1"/>
              </a:solidFill>
            </a:rPr>
            <a:t>Lauren</a:t>
          </a:r>
          <a:endParaRPr lang="en-US" sz="2300" b="1" kern="1200" dirty="0">
            <a:solidFill>
              <a:schemeClr val="tx1"/>
            </a:solidFill>
          </a:endParaRPr>
        </a:p>
      </dsp:txBody>
      <dsp:txXfrm rot="16200000">
        <a:off x="816715" y="1517994"/>
        <a:ext cx="2874275" cy="397073"/>
      </dsp:txXfrm>
    </dsp:sp>
    <dsp:sp modelId="{9A727227-C792-4719-811D-25C13969652D}">
      <dsp:nvSpPr>
        <dsp:cNvPr id="0" name=""/>
        <dsp:cNvSpPr/>
      </dsp:nvSpPr>
      <dsp:spPr>
        <a:xfrm rot="5400000">
          <a:off x="1890224" y="2172371"/>
          <a:ext cx="350036" cy="297805"/>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8797445-6972-4A4A-8715-A8DA15B58B67}">
      <dsp:nvSpPr>
        <dsp:cNvPr id="0" name=""/>
        <dsp:cNvSpPr/>
      </dsp:nvSpPr>
      <dsp:spPr>
        <a:xfrm>
          <a:off x="2452389" y="279393"/>
          <a:ext cx="1479098" cy="3505213"/>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2296" rIns="0" bIns="0" numCol="1" spcCol="1270" anchor="t" anchorCtr="0">
          <a:noAutofit/>
        </a:bodyPr>
        <a:lstStyle/>
        <a:p>
          <a:pPr lvl="0" algn="l" defTabSz="1066800">
            <a:lnSpc>
              <a:spcPct val="90000"/>
            </a:lnSpc>
            <a:spcBef>
              <a:spcPct val="0"/>
            </a:spcBef>
            <a:spcAft>
              <a:spcPct val="35000"/>
            </a:spcAft>
          </a:pPr>
          <a:r>
            <a:rPr lang="en-US" sz="2400" kern="1200" dirty="0" smtClean="0"/>
            <a:t>Height: 65”</a:t>
          </a:r>
        </a:p>
        <a:p>
          <a:pPr lvl="0" algn="l" defTabSz="1066800">
            <a:lnSpc>
              <a:spcPct val="90000"/>
            </a:lnSpc>
            <a:spcBef>
              <a:spcPct val="0"/>
            </a:spcBef>
            <a:spcAft>
              <a:spcPct val="35000"/>
            </a:spcAft>
          </a:pPr>
          <a:r>
            <a:rPr lang="en-US" sz="2000" kern="1200" dirty="0" smtClean="0">
              <a:solidFill>
                <a:schemeClr val="bg1"/>
              </a:solidFill>
            </a:rPr>
            <a:t>Ŷ= 1.2(13)+49.9=65.5</a:t>
          </a:r>
        </a:p>
        <a:p>
          <a:pPr lvl="0" algn="l" defTabSz="1066800">
            <a:lnSpc>
              <a:spcPct val="90000"/>
            </a:lnSpc>
            <a:spcBef>
              <a:spcPct val="0"/>
            </a:spcBef>
            <a:spcAft>
              <a:spcPct val="35000"/>
            </a:spcAft>
          </a:pPr>
          <a:endParaRPr lang="en-US" sz="2000" kern="1200" dirty="0" smtClean="0">
            <a:solidFill>
              <a:schemeClr val="bg1"/>
            </a:solidFill>
          </a:endParaRPr>
        </a:p>
        <a:p>
          <a:pPr lvl="0" algn="l" defTabSz="1066800">
            <a:lnSpc>
              <a:spcPct val="90000"/>
            </a:lnSpc>
            <a:spcBef>
              <a:spcPct val="0"/>
            </a:spcBef>
            <a:spcAft>
              <a:spcPct val="35000"/>
            </a:spcAft>
          </a:pPr>
          <a:r>
            <a:rPr lang="en-US" sz="2400" kern="1200" dirty="0" smtClean="0"/>
            <a:t>Residual=</a:t>
          </a:r>
        </a:p>
        <a:p>
          <a:pPr lvl="0" algn="l" defTabSz="1066800">
            <a:lnSpc>
              <a:spcPct val="90000"/>
            </a:lnSpc>
            <a:spcBef>
              <a:spcPct val="0"/>
            </a:spcBef>
            <a:spcAft>
              <a:spcPct val="35000"/>
            </a:spcAft>
          </a:pPr>
          <a:r>
            <a:rPr lang="en-US" sz="2400" kern="1200" dirty="0" smtClean="0"/>
            <a:t>65-65.5=</a:t>
          </a:r>
        </a:p>
        <a:p>
          <a:pPr lvl="0" algn="l" defTabSz="1066800">
            <a:lnSpc>
              <a:spcPct val="90000"/>
            </a:lnSpc>
            <a:spcBef>
              <a:spcPct val="0"/>
            </a:spcBef>
            <a:spcAft>
              <a:spcPct val="35000"/>
            </a:spcAft>
          </a:pPr>
          <a:r>
            <a:rPr lang="en-US" sz="2400" kern="1200" dirty="0" smtClean="0"/>
            <a:t>-.5</a:t>
          </a:r>
          <a:endParaRPr lang="en-US" sz="2400" kern="1200" dirty="0"/>
        </a:p>
      </dsp:txBody>
      <dsp:txXfrm>
        <a:off x="2452389" y="279393"/>
        <a:ext cx="1479098" cy="3505213"/>
      </dsp:txXfrm>
    </dsp:sp>
    <dsp:sp modelId="{CF8F7326-6816-470C-9AF3-17E9D5892AB9}">
      <dsp:nvSpPr>
        <dsp:cNvPr id="0" name=""/>
        <dsp:cNvSpPr/>
      </dsp:nvSpPr>
      <dsp:spPr>
        <a:xfrm>
          <a:off x="4110632" y="279393"/>
          <a:ext cx="1985367" cy="3505189"/>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78867" rIns="102235" bIns="0" numCol="1" spcCol="1270" anchor="t" anchorCtr="0">
          <a:noAutofit/>
        </a:bodyPr>
        <a:lstStyle/>
        <a:p>
          <a:pPr lvl="0" algn="r" defTabSz="1022350">
            <a:lnSpc>
              <a:spcPct val="90000"/>
            </a:lnSpc>
            <a:spcBef>
              <a:spcPct val="0"/>
            </a:spcBef>
            <a:spcAft>
              <a:spcPct val="35000"/>
            </a:spcAft>
          </a:pPr>
          <a:r>
            <a:rPr lang="en-US" sz="2300" b="1" kern="1200" dirty="0" smtClean="0">
              <a:solidFill>
                <a:schemeClr val="tx1"/>
              </a:solidFill>
            </a:rPr>
            <a:t>Marlee</a:t>
          </a:r>
          <a:endParaRPr lang="en-US" sz="2300" b="1" kern="1200" dirty="0">
            <a:solidFill>
              <a:schemeClr val="tx1"/>
            </a:solidFill>
          </a:endParaRPr>
        </a:p>
      </dsp:txBody>
      <dsp:txXfrm rot="16200000">
        <a:off x="2872041" y="1517984"/>
        <a:ext cx="2874255" cy="397073"/>
      </dsp:txXfrm>
    </dsp:sp>
    <dsp:sp modelId="{7387AE4C-4C3D-4A19-9047-8A79B765DBA4}">
      <dsp:nvSpPr>
        <dsp:cNvPr id="0" name=""/>
        <dsp:cNvSpPr/>
      </dsp:nvSpPr>
      <dsp:spPr>
        <a:xfrm rot="5400000">
          <a:off x="3945079" y="2172371"/>
          <a:ext cx="350036" cy="297805"/>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19C8379-E7A0-4DF8-9F98-B23F11019982}">
      <dsp:nvSpPr>
        <dsp:cNvPr id="0" name=""/>
        <dsp:cNvSpPr/>
      </dsp:nvSpPr>
      <dsp:spPr>
        <a:xfrm>
          <a:off x="4507706" y="279393"/>
          <a:ext cx="1479098" cy="3505189"/>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2296" rIns="0" bIns="0" numCol="1" spcCol="1270" anchor="t" anchorCtr="0">
          <a:noAutofit/>
        </a:bodyPr>
        <a:lstStyle/>
        <a:p>
          <a:pPr lvl="0" algn="l" defTabSz="1066800">
            <a:lnSpc>
              <a:spcPct val="90000"/>
            </a:lnSpc>
            <a:spcBef>
              <a:spcPct val="0"/>
            </a:spcBef>
            <a:spcAft>
              <a:spcPct val="35000"/>
            </a:spcAft>
          </a:pPr>
          <a:r>
            <a:rPr lang="en-US" sz="2400" kern="1200" dirty="0" smtClean="0"/>
            <a:t>Height: 62”</a:t>
          </a:r>
        </a:p>
        <a:p>
          <a:pPr lvl="0" algn="l" defTabSz="1066800">
            <a:lnSpc>
              <a:spcPct val="90000"/>
            </a:lnSpc>
            <a:spcBef>
              <a:spcPct val="0"/>
            </a:spcBef>
            <a:spcAft>
              <a:spcPct val="35000"/>
            </a:spcAft>
          </a:pPr>
          <a:r>
            <a:rPr lang="en-US" sz="2000" kern="1200" dirty="0" smtClean="0">
              <a:solidFill>
                <a:schemeClr val="bg1"/>
              </a:solidFill>
            </a:rPr>
            <a:t>Ŷ= 1.2(12)+49.9=64.3</a:t>
          </a:r>
        </a:p>
        <a:p>
          <a:pPr lvl="0" algn="l" defTabSz="1066800">
            <a:lnSpc>
              <a:spcPct val="90000"/>
            </a:lnSpc>
            <a:spcBef>
              <a:spcPct val="0"/>
            </a:spcBef>
            <a:spcAft>
              <a:spcPct val="35000"/>
            </a:spcAft>
          </a:pPr>
          <a:endParaRPr lang="en-US" sz="2000" kern="1200" dirty="0" smtClean="0">
            <a:solidFill>
              <a:schemeClr val="bg1"/>
            </a:solidFill>
          </a:endParaRPr>
        </a:p>
        <a:p>
          <a:pPr lvl="0" algn="l" defTabSz="1066800">
            <a:lnSpc>
              <a:spcPct val="90000"/>
            </a:lnSpc>
            <a:spcBef>
              <a:spcPct val="0"/>
            </a:spcBef>
            <a:spcAft>
              <a:spcPct val="35000"/>
            </a:spcAft>
          </a:pPr>
          <a:r>
            <a:rPr lang="en-US" sz="2400" kern="1200" dirty="0" smtClean="0">
              <a:solidFill>
                <a:schemeClr val="bg1"/>
              </a:solidFill>
            </a:rPr>
            <a:t>Residual=</a:t>
          </a:r>
        </a:p>
        <a:p>
          <a:pPr lvl="0" algn="l" defTabSz="1066800">
            <a:lnSpc>
              <a:spcPct val="90000"/>
            </a:lnSpc>
            <a:spcBef>
              <a:spcPct val="0"/>
            </a:spcBef>
            <a:spcAft>
              <a:spcPct val="35000"/>
            </a:spcAft>
          </a:pPr>
          <a:r>
            <a:rPr lang="en-US" sz="2400" kern="1200" dirty="0" smtClean="0">
              <a:solidFill>
                <a:schemeClr val="bg1"/>
              </a:solidFill>
            </a:rPr>
            <a:t>62-64.3= </a:t>
          </a:r>
        </a:p>
        <a:p>
          <a:pPr lvl="0" algn="l" defTabSz="1066800">
            <a:lnSpc>
              <a:spcPct val="90000"/>
            </a:lnSpc>
            <a:spcBef>
              <a:spcPct val="0"/>
            </a:spcBef>
            <a:spcAft>
              <a:spcPct val="35000"/>
            </a:spcAft>
          </a:pPr>
          <a:r>
            <a:rPr lang="en-US" sz="2400" kern="1200" dirty="0" smtClean="0">
              <a:solidFill>
                <a:schemeClr val="bg1"/>
              </a:solidFill>
            </a:rPr>
            <a:t>-2.3</a:t>
          </a:r>
          <a:endParaRPr lang="en-US" sz="2400" kern="1200" dirty="0"/>
        </a:p>
      </dsp:txBody>
      <dsp:txXfrm>
        <a:off x="4507706" y="279393"/>
        <a:ext cx="1479098" cy="350518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867B62DB-C7AE-4B8D-BF06-7C6A6F65499E}" type="datetimeFigureOut">
              <a:rPr lang="en-US" smtClean="0"/>
              <a:pPr/>
              <a:t>5/25/2011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CDC44EE6-F23E-4716-8431-A5D586DF510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7B62DB-C7AE-4B8D-BF06-7C6A6F65499E}" type="datetimeFigureOut">
              <a:rPr lang="en-US" smtClean="0"/>
              <a:pPr/>
              <a:t>5/25/2011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C44EE6-F23E-4716-8431-A5D586DF510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7B62DB-C7AE-4B8D-BF06-7C6A6F65499E}" type="datetimeFigureOut">
              <a:rPr lang="en-US" smtClean="0"/>
              <a:pPr/>
              <a:t>5/25/2011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C44EE6-F23E-4716-8431-A5D586DF510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867B62DB-C7AE-4B8D-BF06-7C6A6F65499E}" type="datetimeFigureOut">
              <a:rPr lang="en-US" smtClean="0"/>
              <a:pPr/>
              <a:t>5/25/2011</a:t>
            </a:fld>
            <a:endParaRPr lang="en-US"/>
          </a:p>
        </p:txBody>
      </p:sp>
      <p:sp>
        <p:nvSpPr>
          <p:cNvPr id="9" name="Slide Number Placeholder 8"/>
          <p:cNvSpPr>
            <a:spLocks noGrp="1"/>
          </p:cNvSpPr>
          <p:nvPr>
            <p:ph type="sldNum" sz="quarter" idx="15"/>
          </p:nvPr>
        </p:nvSpPr>
        <p:spPr/>
        <p:txBody>
          <a:bodyPr rtlCol="0"/>
          <a:lstStyle/>
          <a:p>
            <a:fld id="{CDC44EE6-F23E-4716-8431-A5D586DF5108}"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867B62DB-C7AE-4B8D-BF06-7C6A6F65499E}" type="datetimeFigureOut">
              <a:rPr lang="en-US" smtClean="0"/>
              <a:pPr/>
              <a:t>5/25/2011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CDC44EE6-F23E-4716-8431-A5D586DF510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67B62DB-C7AE-4B8D-BF06-7C6A6F65499E}" type="datetimeFigureOut">
              <a:rPr lang="en-US" smtClean="0"/>
              <a:pPr/>
              <a:t>5/25/2011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C44EE6-F23E-4716-8431-A5D586DF5108}"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867B62DB-C7AE-4B8D-BF06-7C6A6F65499E}" type="datetimeFigureOut">
              <a:rPr lang="en-US" smtClean="0"/>
              <a:pPr/>
              <a:t>5/25/2011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C44EE6-F23E-4716-8431-A5D586DF5108}"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867B62DB-C7AE-4B8D-BF06-7C6A6F65499E}" type="datetimeFigureOut">
              <a:rPr lang="en-US" smtClean="0"/>
              <a:pPr/>
              <a:t>5/25/2011</a:t>
            </a:fld>
            <a:endParaRPr lang="en-US"/>
          </a:p>
        </p:txBody>
      </p:sp>
      <p:sp>
        <p:nvSpPr>
          <p:cNvPr id="7" name="Slide Number Placeholder 6"/>
          <p:cNvSpPr>
            <a:spLocks noGrp="1"/>
          </p:cNvSpPr>
          <p:nvPr>
            <p:ph type="sldNum" sz="quarter" idx="11"/>
          </p:nvPr>
        </p:nvSpPr>
        <p:spPr/>
        <p:txBody>
          <a:bodyPr rtlCol="0"/>
          <a:lstStyle/>
          <a:p>
            <a:fld id="{CDC44EE6-F23E-4716-8431-A5D586DF5108}"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7B62DB-C7AE-4B8D-BF06-7C6A6F65499E}" type="datetimeFigureOut">
              <a:rPr lang="en-US" smtClean="0"/>
              <a:pPr/>
              <a:t>5/25/2011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C44EE6-F23E-4716-8431-A5D586DF510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867B62DB-C7AE-4B8D-BF06-7C6A6F65499E}" type="datetimeFigureOut">
              <a:rPr lang="en-US" smtClean="0"/>
              <a:pPr/>
              <a:t>5/25/2011</a:t>
            </a:fld>
            <a:endParaRPr lang="en-US"/>
          </a:p>
        </p:txBody>
      </p:sp>
      <p:sp>
        <p:nvSpPr>
          <p:cNvPr id="22" name="Slide Number Placeholder 21"/>
          <p:cNvSpPr>
            <a:spLocks noGrp="1"/>
          </p:cNvSpPr>
          <p:nvPr>
            <p:ph type="sldNum" sz="quarter" idx="15"/>
          </p:nvPr>
        </p:nvSpPr>
        <p:spPr/>
        <p:txBody>
          <a:bodyPr rtlCol="0"/>
          <a:lstStyle/>
          <a:p>
            <a:fld id="{CDC44EE6-F23E-4716-8431-A5D586DF5108}"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867B62DB-C7AE-4B8D-BF06-7C6A6F65499E}" type="datetimeFigureOut">
              <a:rPr lang="en-US" smtClean="0"/>
              <a:pPr/>
              <a:t>5/25/2011</a:t>
            </a:fld>
            <a:endParaRPr lang="en-US"/>
          </a:p>
        </p:txBody>
      </p:sp>
      <p:sp>
        <p:nvSpPr>
          <p:cNvPr id="18" name="Slide Number Placeholder 17"/>
          <p:cNvSpPr>
            <a:spLocks noGrp="1"/>
          </p:cNvSpPr>
          <p:nvPr>
            <p:ph type="sldNum" sz="quarter" idx="11"/>
          </p:nvPr>
        </p:nvSpPr>
        <p:spPr/>
        <p:txBody>
          <a:bodyPr rtlCol="0"/>
          <a:lstStyle/>
          <a:p>
            <a:fld id="{CDC44EE6-F23E-4716-8431-A5D586DF5108}"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67B62DB-C7AE-4B8D-BF06-7C6A6F65499E}" type="datetimeFigureOut">
              <a:rPr lang="en-US" smtClean="0"/>
              <a:pPr/>
              <a:t>5/25/2011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CDC44EE6-F23E-4716-8431-A5D586DF510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tall is the teacher?</a:t>
            </a:r>
            <a:endParaRPr lang="en-US" dirty="0"/>
          </a:p>
        </p:txBody>
      </p:sp>
      <p:sp>
        <p:nvSpPr>
          <p:cNvPr id="3" name="Subtitle 2"/>
          <p:cNvSpPr>
            <a:spLocks noGrp="1"/>
          </p:cNvSpPr>
          <p:nvPr>
            <p:ph type="subTitle" idx="1"/>
          </p:nvPr>
        </p:nvSpPr>
        <p:spPr/>
        <p:txBody>
          <a:bodyPr/>
          <a:lstStyle/>
          <a:p>
            <a:r>
              <a:rPr lang="en-US" dirty="0" smtClean="0"/>
              <a:t>Amanda </a:t>
            </a:r>
            <a:r>
              <a:rPr lang="en-US" dirty="0" err="1" smtClean="0"/>
              <a:t>Vonder</a:t>
            </a:r>
            <a:r>
              <a:rPr lang="en-US" dirty="0" smtClean="0"/>
              <a:t> </a:t>
            </a:r>
            <a:r>
              <a:rPr lang="en-US" dirty="0" err="1" smtClean="0"/>
              <a:t>Schmalz</a:t>
            </a:r>
            <a:endParaRPr lang="en-US" dirty="0" smtClean="0"/>
          </a:p>
          <a:p>
            <a:r>
              <a:rPr lang="en-US" dirty="0" smtClean="0"/>
              <a:t>Lauren Hoover</a:t>
            </a:r>
          </a:p>
          <a:p>
            <a:r>
              <a:rPr lang="en-US" dirty="0" smtClean="0"/>
              <a:t>Marlee Levin</a:t>
            </a:r>
            <a:endParaRPr lang="en-US" dirty="0"/>
          </a:p>
        </p:txBody>
      </p:sp>
      <p:pic>
        <p:nvPicPr>
          <p:cNvPr id="1026" name="Picture 2" descr="C:\Users\vonderschmalz.a099\AppData\Local\Microsoft\Windows\Temporary Internet Files\Content.IE5\JRT5WDE2\MC900384184[1].wmf"/>
          <p:cNvPicPr>
            <a:picLocks noChangeAspect="1" noChangeArrowheads="1"/>
          </p:cNvPicPr>
          <p:nvPr/>
        </p:nvPicPr>
        <p:blipFill>
          <a:blip r:embed="rId2" cstate="print"/>
          <a:srcRect/>
          <a:stretch>
            <a:fillRect/>
          </a:stretch>
        </p:blipFill>
        <p:spPr bwMode="auto">
          <a:xfrm flipH="1">
            <a:off x="6019800" y="5257800"/>
            <a:ext cx="2520493" cy="1436315"/>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Residual: Foot Length </a:t>
            </a:r>
            <a:endParaRPr lang="en-US" dirty="0"/>
          </a:p>
        </p:txBody>
      </p:sp>
      <p:pic>
        <p:nvPicPr>
          <p:cNvPr id="9" name="Content Placeholder 8"/>
          <p:cNvPicPr>
            <a:picLocks noGrp="1"/>
          </p:cNvPicPr>
          <p:nvPr>
            <p:ph sz="quarter" idx="1"/>
          </p:nvPr>
        </p:nvPicPr>
        <p:blipFill>
          <a:blip r:embed="rId2" cstate="print"/>
          <a:srcRect l="-1369" t="64871"/>
          <a:stretch>
            <a:fillRect/>
          </a:stretch>
        </p:blipFill>
        <p:spPr bwMode="auto">
          <a:xfrm>
            <a:off x="1219200" y="1676400"/>
            <a:ext cx="6324600" cy="2066491"/>
          </a:xfrm>
          <a:prstGeom prst="rect">
            <a:avLst/>
          </a:prstGeom>
          <a:noFill/>
          <a:ln w="9525">
            <a:noFill/>
            <a:miter lim="800000"/>
            <a:headEnd/>
            <a:tailEnd/>
          </a:ln>
        </p:spPr>
      </p:pic>
      <p:sp>
        <p:nvSpPr>
          <p:cNvPr id="10" name="TextBox 9"/>
          <p:cNvSpPr txBox="1"/>
          <p:nvPr/>
        </p:nvSpPr>
        <p:spPr>
          <a:xfrm>
            <a:off x="1676400" y="3886200"/>
            <a:ext cx="5029200" cy="2862322"/>
          </a:xfrm>
          <a:prstGeom prst="rect">
            <a:avLst/>
          </a:prstGeom>
          <a:noFill/>
        </p:spPr>
        <p:txBody>
          <a:bodyPr wrap="square" rtlCol="0">
            <a:spAutoFit/>
          </a:bodyPr>
          <a:lstStyle/>
          <a:p>
            <a:r>
              <a:rPr lang="en-US" dirty="0" smtClean="0"/>
              <a:t>There seems to be a somewhat cone shaped pattern in our data. The data gets increasingly larger towards the center of our residual plot, therefor</a:t>
            </a:r>
            <a:r>
              <a:rPr lang="en-US" dirty="0" smtClean="0"/>
              <a:t>e this line is not the best fit for our data.</a:t>
            </a:r>
          </a:p>
          <a:p>
            <a:endParaRPr lang="en-US" dirty="0" smtClean="0"/>
          </a:p>
          <a:p>
            <a:r>
              <a:rPr lang="en-US" dirty="0" smtClean="0"/>
              <a:t>46.0% of the change in height is due to the change in foot length.</a:t>
            </a:r>
          </a:p>
          <a:p>
            <a:endParaRPr lang="en-US" dirty="0" smtClean="0"/>
          </a:p>
          <a:p>
            <a:r>
              <a:rPr lang="en-US" dirty="0" smtClean="0"/>
              <a:t>R= .678</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Foot Length &amp; Gender</a:t>
            </a:r>
            <a:endParaRPr lang="en-US" dirty="0"/>
          </a:p>
        </p:txBody>
      </p:sp>
      <p:pic>
        <p:nvPicPr>
          <p:cNvPr id="4" name="Picture 3"/>
          <p:cNvPicPr/>
          <p:nvPr/>
        </p:nvPicPr>
        <p:blipFill>
          <a:blip r:embed="rId2" cstate="print"/>
          <a:srcRect/>
          <a:stretch>
            <a:fillRect/>
          </a:stretch>
        </p:blipFill>
        <p:spPr bwMode="auto">
          <a:xfrm>
            <a:off x="304800" y="2133600"/>
            <a:ext cx="4953000" cy="3833812"/>
          </a:xfrm>
          <a:prstGeom prst="rect">
            <a:avLst/>
          </a:prstGeom>
          <a:noFill/>
          <a:ln w="9525">
            <a:noFill/>
            <a:miter lim="800000"/>
            <a:headEnd/>
            <a:tailEnd/>
          </a:ln>
        </p:spPr>
      </p:pic>
      <p:sp>
        <p:nvSpPr>
          <p:cNvPr id="5" name="Content Placeholder 2"/>
          <p:cNvSpPr txBox="1">
            <a:spLocks/>
          </p:cNvSpPr>
          <p:nvPr/>
        </p:nvSpPr>
        <p:spPr>
          <a:xfrm>
            <a:off x="4953000" y="1752600"/>
            <a:ext cx="3733800" cy="4416552"/>
          </a:xfrm>
          <a:prstGeom prst="rect">
            <a:avLst/>
          </a:prstGeom>
        </p:spPr>
        <p:txBody>
          <a:bodyPr>
            <a:normAutofit fontScale="92500" lnSpcReduction="10000"/>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Female</a:t>
            </a: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Linear</a:t>
            </a: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Positive</a:t>
            </a: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lang="en-US" sz="2100" dirty="0"/>
              <a:t> </a:t>
            </a:r>
            <a:r>
              <a:rPr lang="en-US" sz="2100" dirty="0" smtClean="0"/>
              <a:t>Weak</a:t>
            </a:r>
            <a:endParaRPr kumimoji="0" lang="en-US" sz="2100" b="0" i="0" u="none" strike="noStrike" kern="1200" cap="none" spc="0" normalizeH="0" baseline="0" noProof="0" dirty="0" smtClean="0">
              <a:ln>
                <a:noFill/>
              </a:ln>
              <a:solidFill>
                <a:schemeClr val="tx1"/>
              </a:solidFill>
              <a:effectLst/>
              <a:uLnTx/>
              <a:uFillTx/>
              <a:latin typeface="+mn-lt"/>
              <a:ea typeface="+mn-ea"/>
              <a:cs typeface="+mn-cs"/>
            </a:endParaRPr>
          </a:p>
          <a:p>
            <a:pPr marL="914400" marR="0" lvl="2" indent="-182880" algn="l" defTabSz="914400" rtl="0" eaLnBrk="1" fontAlgn="auto" latinLnBrk="0" hangingPunct="1">
              <a:lnSpc>
                <a:spcPct val="100000"/>
              </a:lnSpc>
              <a:spcBef>
                <a:spcPct val="20000"/>
              </a:spcBef>
              <a:spcAft>
                <a:spcPts val="0"/>
              </a:spcAft>
              <a:buClr>
                <a:schemeClr val="accent1">
                  <a:shade val="75000"/>
                </a:schemeClr>
              </a:buClr>
              <a:buSzPct val="60000"/>
              <a:buFont typeface="Wingdings"/>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R= </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.31</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914400" marR="0" lvl="2" indent="-182880" algn="l" defTabSz="914400" rtl="0" eaLnBrk="1" fontAlgn="auto" latinLnBrk="0" hangingPunct="1">
              <a:lnSpc>
                <a:spcPct val="100000"/>
              </a:lnSpc>
              <a:spcBef>
                <a:spcPct val="20000"/>
              </a:spcBef>
              <a:spcAft>
                <a:spcPts val="0"/>
              </a:spcAft>
              <a:buClr>
                <a:schemeClr val="accent1">
                  <a:shade val="75000"/>
                </a:schemeClr>
              </a:buClr>
              <a:buSzPct val="60000"/>
              <a:buFont typeface="Wingdings"/>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R</a:t>
            </a:r>
            <a:r>
              <a:rPr kumimoji="0" lang="en-US" sz="1800" b="0" i="0" u="none" strike="noStrike" kern="1200" cap="none" spc="0" normalizeH="0" baseline="30000" noProof="0" dirty="0" smtClean="0">
                <a:ln>
                  <a:noFill/>
                </a:ln>
                <a:solidFill>
                  <a:schemeClr val="tx1"/>
                </a:solidFill>
                <a:effectLst/>
                <a:uLnTx/>
                <a:uFillTx/>
                <a:latin typeface="+mn-lt"/>
                <a:ea typeface="+mn-ea"/>
                <a:cs typeface="+mn-cs"/>
              </a:rPr>
              <a:t>2</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.097</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914400" marR="0" lvl="2" indent="-182880" algn="l" defTabSz="914400" rtl="0" eaLnBrk="1" fontAlgn="auto" latinLnBrk="0" hangingPunct="1">
              <a:lnSpc>
                <a:spcPct val="100000"/>
              </a:lnSpc>
              <a:spcBef>
                <a:spcPct val="20000"/>
              </a:spcBef>
              <a:spcAft>
                <a:spcPts val="0"/>
              </a:spcAft>
              <a:buClr>
                <a:schemeClr val="accent1">
                  <a:shade val="75000"/>
                </a:schemeClr>
              </a:buClr>
              <a:buSzPct val="60000"/>
              <a:buFont typeface="Wingdings"/>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Ŷ=1.17(foot</a:t>
            </a:r>
            <a:r>
              <a:rPr kumimoji="0" lang="en-US" sz="1800" b="0" i="0" u="none" strike="noStrike" kern="1200" cap="none" spc="0" normalizeH="0" noProof="0" dirty="0" smtClean="0">
                <a:ln>
                  <a:noFill/>
                </a:ln>
                <a:solidFill>
                  <a:schemeClr val="tx1"/>
                </a:solidFill>
                <a:effectLst/>
                <a:uLnTx/>
                <a:uFillTx/>
                <a:latin typeface="+mn-lt"/>
                <a:ea typeface="+mn-ea"/>
                <a:cs typeface="+mn-cs"/>
              </a:rPr>
              <a:t> length)+54.7</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Male</a:t>
            </a: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Linear</a:t>
            </a: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Positive</a:t>
            </a: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Weak</a:t>
            </a:r>
            <a:endParaRPr kumimoji="0" lang="en-US" sz="2100" b="0" i="0" u="none" strike="noStrike" kern="1200" cap="none" spc="0" normalizeH="0" baseline="0" noProof="0" dirty="0" smtClean="0">
              <a:ln>
                <a:noFill/>
              </a:ln>
              <a:solidFill>
                <a:schemeClr val="tx1"/>
              </a:solidFill>
              <a:effectLst/>
              <a:uLnTx/>
              <a:uFillTx/>
              <a:latin typeface="+mn-lt"/>
              <a:ea typeface="+mn-ea"/>
              <a:cs typeface="+mn-cs"/>
            </a:endParaRPr>
          </a:p>
          <a:p>
            <a:pPr marL="914400" marR="0" lvl="2" indent="-182880" algn="l" defTabSz="914400" rtl="0" eaLnBrk="1" fontAlgn="auto" latinLnBrk="0" hangingPunct="1">
              <a:lnSpc>
                <a:spcPct val="100000"/>
              </a:lnSpc>
              <a:spcBef>
                <a:spcPct val="20000"/>
              </a:spcBef>
              <a:spcAft>
                <a:spcPts val="0"/>
              </a:spcAft>
              <a:buClr>
                <a:schemeClr val="accent1">
                  <a:shade val="75000"/>
                </a:schemeClr>
              </a:buClr>
              <a:buSzPct val="60000"/>
              <a:buFont typeface="Wingdings"/>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R= </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.273</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914400" marR="0" lvl="2" indent="-182880" algn="l" defTabSz="914400" rtl="0" eaLnBrk="1" fontAlgn="auto" latinLnBrk="0" hangingPunct="1">
              <a:lnSpc>
                <a:spcPct val="100000"/>
              </a:lnSpc>
              <a:spcBef>
                <a:spcPct val="20000"/>
              </a:spcBef>
              <a:spcAft>
                <a:spcPts val="0"/>
              </a:spcAft>
              <a:buClr>
                <a:schemeClr val="accent1">
                  <a:shade val="75000"/>
                </a:schemeClr>
              </a:buClr>
              <a:buSzPct val="60000"/>
              <a:buFont typeface="Wingdings"/>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R</a:t>
            </a:r>
            <a:r>
              <a:rPr kumimoji="0" lang="en-US" sz="1800" b="0" i="0" u="none" strike="noStrike" kern="1200" cap="none" spc="0" normalizeH="0" baseline="30000" noProof="0" dirty="0" smtClean="0">
                <a:ln>
                  <a:noFill/>
                </a:ln>
                <a:solidFill>
                  <a:schemeClr val="tx1"/>
                </a:solidFill>
                <a:effectLst/>
                <a:uLnTx/>
                <a:uFillTx/>
                <a:latin typeface="+mn-lt"/>
                <a:ea typeface="+mn-ea"/>
                <a:cs typeface="+mn-cs"/>
              </a:rPr>
              <a:t>2</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.075</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914400" marR="0" lvl="2" indent="-182880" algn="l" defTabSz="914400" rtl="0" eaLnBrk="1" fontAlgn="auto" latinLnBrk="0" hangingPunct="1">
              <a:lnSpc>
                <a:spcPct val="100000"/>
              </a:lnSpc>
              <a:spcBef>
                <a:spcPct val="20000"/>
              </a:spcBef>
              <a:spcAft>
                <a:spcPts val="0"/>
              </a:spcAft>
              <a:buClr>
                <a:schemeClr val="accent1">
                  <a:shade val="75000"/>
                </a:schemeClr>
              </a:buClr>
              <a:buSzPct val="60000"/>
              <a:buFont typeface="Wingdings"/>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Ŷ</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=.987(foot</a:t>
            </a:r>
            <a:r>
              <a:rPr kumimoji="0" lang="en-US" sz="1800" b="0" i="0" u="none" strike="noStrike" kern="1200" cap="none" spc="0" normalizeH="0" noProof="0" dirty="0" smtClean="0">
                <a:ln>
                  <a:noFill/>
                </a:ln>
                <a:solidFill>
                  <a:schemeClr val="tx1"/>
                </a:solidFill>
                <a:effectLst/>
                <a:uLnTx/>
                <a:uFillTx/>
                <a:latin typeface="+mn-lt"/>
                <a:ea typeface="+mn-ea"/>
                <a:cs typeface="+mn-cs"/>
              </a:rPr>
              <a:t> length)+61</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Best </a:t>
            </a:r>
            <a:r>
              <a:rPr lang="en-US" sz="4000" dirty="0" smtClean="0"/>
              <a:t>Models</a:t>
            </a:r>
            <a:endParaRPr lang="en-US" sz="4000" dirty="0"/>
          </a:p>
        </p:txBody>
      </p:sp>
      <p:sp>
        <p:nvSpPr>
          <p:cNvPr id="3" name="Content Placeholder 2"/>
          <p:cNvSpPr>
            <a:spLocks noGrp="1"/>
          </p:cNvSpPr>
          <p:nvPr>
            <p:ph sz="quarter" idx="1"/>
          </p:nvPr>
        </p:nvSpPr>
        <p:spPr/>
        <p:txBody>
          <a:bodyPr>
            <a:normAutofit/>
          </a:bodyPr>
          <a:lstStyle/>
          <a:p>
            <a:pPr algn="ctr"/>
            <a:endParaRPr lang="en-US" sz="3200" dirty="0" smtClean="0"/>
          </a:p>
          <a:p>
            <a:pPr algn="ctr"/>
            <a:endParaRPr lang="en-US" sz="3200" dirty="0" smtClean="0"/>
          </a:p>
          <a:p>
            <a:pPr algn="ctr"/>
            <a:r>
              <a:rPr lang="en-US" sz="3200" dirty="0" smtClean="0"/>
              <a:t>Neck Circumference</a:t>
            </a:r>
          </a:p>
          <a:p>
            <a:pPr lvl="1" algn="ctr"/>
            <a:r>
              <a:rPr lang="en-US" sz="2500" dirty="0" smtClean="0"/>
              <a:t>This residual plot had the least amount of patterning!</a:t>
            </a:r>
            <a:endParaRPr lang="en-US" sz="2500" dirty="0" smtClean="0"/>
          </a:p>
          <a:p>
            <a:pPr lvl="1" algn="ctr"/>
            <a:endParaRPr lang="en-US" sz="2800"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Residuals</a:t>
            </a:r>
            <a:endParaRPr lang="en-US" dirty="0"/>
          </a:p>
        </p:txBody>
      </p:sp>
      <p:graphicFrame>
        <p:nvGraphicFramePr>
          <p:cNvPr id="5" name="Diagram 4"/>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2108211" y="5562600"/>
            <a:ext cx="5054589" cy="523220"/>
          </a:xfrm>
          <a:prstGeom prst="rect">
            <a:avLst/>
          </a:prstGeom>
          <a:noFill/>
        </p:spPr>
        <p:txBody>
          <a:bodyPr wrap="none" rtlCol="0">
            <a:spAutoFit/>
          </a:bodyPr>
          <a:lstStyle/>
          <a:p>
            <a:r>
              <a:rPr lang="en-US" sz="2800" dirty="0" smtClean="0"/>
              <a:t>Residual = </a:t>
            </a:r>
            <a:r>
              <a:rPr lang="en-US" sz="2800" dirty="0" smtClean="0">
                <a:solidFill>
                  <a:schemeClr val="bg2">
                    <a:lumMod val="50000"/>
                  </a:schemeClr>
                </a:solidFill>
              </a:rPr>
              <a:t>Actual - Predicted</a:t>
            </a:r>
            <a:endParaRPr lang="en-US" sz="2800" dirty="0">
              <a:solidFill>
                <a:schemeClr val="bg2">
                  <a:lumMod val="50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Predicting Teacher Heights</a:t>
            </a:r>
            <a:endParaRPr lang="en-US" dirty="0"/>
          </a:p>
        </p:txBody>
      </p:sp>
      <p:sp>
        <p:nvSpPr>
          <p:cNvPr id="5" name="Content Placeholder 4"/>
          <p:cNvSpPr>
            <a:spLocks noGrp="1"/>
          </p:cNvSpPr>
          <p:nvPr>
            <p:ph sz="quarter" idx="2"/>
          </p:nvPr>
        </p:nvSpPr>
        <p:spPr/>
        <p:txBody>
          <a:bodyPr/>
          <a:lstStyle/>
          <a:p>
            <a:pPr lvl="1"/>
            <a:r>
              <a:rPr lang="en-US" sz="2000" dirty="0" smtClean="0"/>
              <a:t>Ŷ</a:t>
            </a:r>
            <a:r>
              <a:rPr lang="en-US" sz="2000" dirty="0" smtClean="0"/>
              <a:t>= </a:t>
            </a:r>
            <a:r>
              <a:rPr lang="en-US" sz="2000" dirty="0" smtClean="0"/>
              <a:t>1.2(17)+49.9 = 70.3</a:t>
            </a:r>
            <a:endParaRPr lang="en-US" sz="2000" dirty="0" smtClean="0"/>
          </a:p>
          <a:p>
            <a:pPr lvl="1"/>
            <a:endParaRPr lang="en-US" sz="2000" dirty="0" smtClean="0"/>
          </a:p>
          <a:p>
            <a:pPr lvl="1"/>
            <a:r>
              <a:rPr lang="en-US" sz="2000" dirty="0" smtClean="0"/>
              <a:t>We are confident in this because our residuals were all low and we also saw less of a pattern in the neck circumference residual plot</a:t>
            </a:r>
            <a:r>
              <a:rPr lang="en-US" sz="2000" dirty="0" smtClean="0"/>
              <a:t>. </a:t>
            </a:r>
            <a:endParaRPr lang="en-US" sz="2000" dirty="0" smtClean="0"/>
          </a:p>
          <a:p>
            <a:endParaRPr lang="en-US" dirty="0"/>
          </a:p>
        </p:txBody>
      </p:sp>
      <p:sp>
        <p:nvSpPr>
          <p:cNvPr id="7" name="Content Placeholder 6"/>
          <p:cNvSpPr>
            <a:spLocks noGrp="1"/>
          </p:cNvSpPr>
          <p:nvPr>
            <p:ph sz="quarter" idx="4"/>
          </p:nvPr>
        </p:nvSpPr>
        <p:spPr/>
        <p:txBody>
          <a:bodyPr/>
          <a:lstStyle/>
          <a:p>
            <a:pPr marL="274320" lvl="1">
              <a:spcBef>
                <a:spcPts val="600"/>
              </a:spcBef>
              <a:buSzPct val="70000"/>
              <a:buFont typeface="Wingdings"/>
              <a:buChar char=""/>
            </a:pPr>
            <a:r>
              <a:rPr lang="en-US" dirty="0" smtClean="0"/>
              <a:t>Ŷ</a:t>
            </a:r>
            <a:r>
              <a:rPr lang="en-US" dirty="0" smtClean="0"/>
              <a:t>= </a:t>
            </a:r>
            <a:r>
              <a:rPr lang="en-US" dirty="0" smtClean="0"/>
              <a:t>1.2(14)+49.9= 67.96</a:t>
            </a:r>
            <a:endParaRPr lang="en-US" dirty="0" smtClean="0"/>
          </a:p>
          <a:p>
            <a:pPr marL="274320" lvl="1">
              <a:spcBef>
                <a:spcPts val="600"/>
              </a:spcBef>
              <a:buSzPct val="70000"/>
              <a:buFont typeface="Wingdings"/>
              <a:buChar char=""/>
            </a:pPr>
            <a:endParaRPr lang="en-US" dirty="0" smtClean="0"/>
          </a:p>
          <a:p>
            <a:pPr lvl="1"/>
            <a:r>
              <a:rPr lang="en-US" dirty="0" smtClean="0"/>
              <a:t>We are confident in this because our residuals were all low and we also saw less of a pattern in the neck circumference residual plot.</a:t>
            </a:r>
            <a:endParaRPr lang="en-US" dirty="0" smtClean="0"/>
          </a:p>
        </p:txBody>
      </p:sp>
      <p:sp>
        <p:nvSpPr>
          <p:cNvPr id="4" name="Text Placeholder 3"/>
          <p:cNvSpPr>
            <a:spLocks noGrp="1"/>
          </p:cNvSpPr>
          <p:nvPr>
            <p:ph type="body" sz="quarter" idx="1"/>
          </p:nvPr>
        </p:nvSpPr>
        <p:spPr/>
        <p:txBody>
          <a:bodyPr/>
          <a:lstStyle/>
          <a:p>
            <a:r>
              <a:rPr lang="en-US" dirty="0" smtClean="0"/>
              <a:t>Mr. Lake</a:t>
            </a:r>
          </a:p>
          <a:p>
            <a:r>
              <a:rPr lang="en-US" dirty="0" smtClean="0"/>
              <a:t>* MOST CONFIDENT</a:t>
            </a:r>
            <a:endParaRPr lang="en-US" dirty="0"/>
          </a:p>
        </p:txBody>
      </p:sp>
      <p:sp>
        <p:nvSpPr>
          <p:cNvPr id="6" name="Text Placeholder 5"/>
          <p:cNvSpPr>
            <a:spLocks noGrp="1"/>
          </p:cNvSpPr>
          <p:nvPr>
            <p:ph type="body" sz="quarter" idx="3"/>
          </p:nvPr>
        </p:nvSpPr>
        <p:spPr/>
        <p:txBody>
          <a:bodyPr/>
          <a:lstStyle/>
          <a:p>
            <a:r>
              <a:rPr lang="en-US" dirty="0" smtClean="0"/>
              <a:t>Mr. Walsh</a:t>
            </a:r>
            <a:br>
              <a:rPr lang="en-US" dirty="0" smtClean="0"/>
            </a:br>
            <a:r>
              <a:rPr lang="en-US" dirty="0" smtClean="0"/>
              <a:t>* MOST </a:t>
            </a:r>
            <a:r>
              <a:rPr lang="en-US" dirty="0" smtClean="0"/>
              <a:t>CONFIDENT</a:t>
            </a:r>
            <a:endParaRPr 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 Predictions Cont’d</a:t>
            </a:r>
            <a:endParaRPr lang="en-US" dirty="0"/>
          </a:p>
        </p:txBody>
      </p:sp>
      <p:sp>
        <p:nvSpPr>
          <p:cNvPr id="3" name="Content Placeholder 2"/>
          <p:cNvSpPr>
            <a:spLocks noGrp="1"/>
          </p:cNvSpPr>
          <p:nvPr>
            <p:ph sz="quarter" idx="2"/>
          </p:nvPr>
        </p:nvSpPr>
        <p:spPr/>
        <p:txBody>
          <a:bodyPr>
            <a:normAutofit/>
          </a:bodyPr>
          <a:lstStyle/>
          <a:p>
            <a:pPr lvl="1"/>
            <a:r>
              <a:rPr lang="en-US" dirty="0" smtClean="0"/>
              <a:t>Ŷ= </a:t>
            </a:r>
            <a:r>
              <a:rPr lang="en-US" dirty="0" smtClean="0"/>
              <a:t>1.2(12.5)+49.9 = 64.9</a:t>
            </a:r>
          </a:p>
          <a:p>
            <a:pPr lvl="1"/>
            <a:endParaRPr lang="en-US" dirty="0" smtClean="0"/>
          </a:p>
          <a:p>
            <a:pPr lvl="1"/>
            <a:r>
              <a:rPr lang="en-US" dirty="0" smtClean="0"/>
              <a:t>We are confident in this because our residuals were all low and we also saw less of a pattern in the neck circumference residual plot.</a:t>
            </a:r>
          </a:p>
        </p:txBody>
      </p:sp>
      <p:sp>
        <p:nvSpPr>
          <p:cNvPr id="4" name="Content Placeholder 3"/>
          <p:cNvSpPr>
            <a:spLocks noGrp="1"/>
          </p:cNvSpPr>
          <p:nvPr>
            <p:ph sz="quarter" idx="4"/>
          </p:nvPr>
        </p:nvSpPr>
        <p:spPr>
          <a:xfrm>
            <a:off x="4343400" y="2362200"/>
            <a:ext cx="3810000" cy="1905000"/>
          </a:xfrm>
        </p:spPr>
        <p:txBody>
          <a:bodyPr>
            <a:noAutofit/>
          </a:bodyPr>
          <a:lstStyle/>
          <a:p>
            <a:pPr lvl="1"/>
            <a:r>
              <a:rPr lang="en-US" sz="2000" dirty="0" smtClean="0"/>
              <a:t>Ŷ= </a:t>
            </a:r>
            <a:r>
              <a:rPr lang="en-US" sz="2000" dirty="0" smtClean="0"/>
              <a:t>1.2(14.5)+49.9 = 67.3</a:t>
            </a:r>
          </a:p>
          <a:p>
            <a:pPr lvl="1"/>
            <a:endParaRPr lang="en-US" sz="2000" dirty="0" smtClean="0"/>
          </a:p>
          <a:p>
            <a:pPr lvl="1"/>
            <a:r>
              <a:rPr lang="en-US" sz="2000" dirty="0" smtClean="0"/>
              <a:t>We are confident in this because our residuals were all low and we also saw less of a pattern in the neck circumference residual plot.</a:t>
            </a:r>
            <a:endParaRPr lang="en-US" sz="2000" dirty="0" smtClean="0"/>
          </a:p>
        </p:txBody>
      </p:sp>
      <p:sp>
        <p:nvSpPr>
          <p:cNvPr id="5" name="Text Placeholder 4"/>
          <p:cNvSpPr>
            <a:spLocks noGrp="1"/>
          </p:cNvSpPr>
          <p:nvPr>
            <p:ph type="body" sz="quarter" idx="1"/>
          </p:nvPr>
        </p:nvSpPr>
        <p:spPr/>
        <p:txBody>
          <a:bodyPr/>
          <a:lstStyle/>
          <a:p>
            <a:r>
              <a:rPr lang="en-US" dirty="0" smtClean="0"/>
              <a:t>Tannous</a:t>
            </a:r>
            <a:endParaRPr lang="en-US" dirty="0"/>
          </a:p>
        </p:txBody>
      </p:sp>
      <p:sp>
        <p:nvSpPr>
          <p:cNvPr id="6" name="Text Placeholder 5"/>
          <p:cNvSpPr>
            <a:spLocks noGrp="1"/>
          </p:cNvSpPr>
          <p:nvPr>
            <p:ph type="body" sz="quarter" idx="3"/>
          </p:nvPr>
        </p:nvSpPr>
        <p:spPr/>
        <p:txBody>
          <a:bodyPr/>
          <a:lstStyle/>
          <a:p>
            <a:r>
              <a:rPr lang="en-US" dirty="0" smtClean="0"/>
              <a:t>Robinson</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Bias &amp; Error</a:t>
            </a:r>
            <a:endParaRPr lang="en-US" dirty="0"/>
          </a:p>
        </p:txBody>
      </p:sp>
      <p:sp>
        <p:nvSpPr>
          <p:cNvPr id="3" name="Content Placeholder 2"/>
          <p:cNvSpPr>
            <a:spLocks noGrp="1"/>
          </p:cNvSpPr>
          <p:nvPr>
            <p:ph sz="quarter" idx="1"/>
          </p:nvPr>
        </p:nvSpPr>
        <p:spPr/>
        <p:txBody>
          <a:bodyPr/>
          <a:lstStyle/>
          <a:p>
            <a:r>
              <a:rPr lang="en-US" dirty="0" smtClean="0"/>
              <a:t>Some subjects left flat shoes, such as flip flops, on their feet throughout the measurements.</a:t>
            </a:r>
          </a:p>
          <a:p>
            <a:r>
              <a:rPr lang="en-US" dirty="0" smtClean="0"/>
              <a:t>All measurements </a:t>
            </a:r>
            <a:r>
              <a:rPr lang="en-US" b="1" i="1" dirty="0" smtClean="0"/>
              <a:t>rounded</a:t>
            </a:r>
            <a:r>
              <a:rPr lang="en-US" dirty="0" smtClean="0"/>
              <a:t> to nearest ¼ inch</a:t>
            </a:r>
          </a:p>
          <a:p>
            <a:r>
              <a:rPr lang="en-US" dirty="0" smtClean="0"/>
              <a:t>Ruler may not have been completely parallel when measuring height</a:t>
            </a:r>
          </a:p>
          <a:p>
            <a:r>
              <a:rPr lang="en-US" dirty="0" smtClean="0"/>
              <a:t>Different heights at different stations*</a:t>
            </a:r>
          </a:p>
          <a:p>
            <a:r>
              <a:rPr lang="en-US" dirty="0" smtClean="0"/>
              <a:t>Inaccurate markings on white board</a:t>
            </a:r>
          </a:p>
          <a:p>
            <a:r>
              <a:rPr lang="en-US" dirty="0" smtClean="0"/>
              <a:t>Weight effected certain measurements, which threw off predictions</a:t>
            </a:r>
          </a:p>
          <a:p>
            <a:endParaRPr lang="en-US"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sz="quarter" idx="1"/>
          </p:nvPr>
        </p:nvSpPr>
        <p:spPr/>
        <p:txBody>
          <a:bodyPr/>
          <a:lstStyle/>
          <a:p>
            <a:r>
              <a:rPr lang="en-US" dirty="0" smtClean="0"/>
              <a:t>From our data of 55 subjects, including the 5 teachers, for females we found that the best measurement used to estimate height was neck circumference. </a:t>
            </a:r>
            <a:r>
              <a:rPr lang="en-US" dirty="0" smtClean="0"/>
              <a:t>For males, we found that foot length worked best. Overall, when predicting the teachers heights, we were more confident in the males heights because we know the teachers and their general height in comparison to our own. There were many sources of bias that could have affected our data.</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we measure?</a:t>
            </a:r>
            <a:endParaRPr lang="en-US" dirty="0"/>
          </a:p>
        </p:txBody>
      </p:sp>
      <p:sp>
        <p:nvSpPr>
          <p:cNvPr id="10" name="Rectangle 9"/>
          <p:cNvSpPr/>
          <p:nvPr/>
        </p:nvSpPr>
        <p:spPr>
          <a:xfrm>
            <a:off x="6781800" y="2514600"/>
            <a:ext cx="2133600" cy="304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pitchFamily="34" charset="0"/>
              <a:buChar char="•"/>
            </a:pPr>
            <a:r>
              <a:rPr lang="en-US" b="1" dirty="0" smtClean="0"/>
              <a:t>Measured with ruler taped to floor</a:t>
            </a:r>
          </a:p>
          <a:p>
            <a:pPr algn="ctr">
              <a:buFont typeface="Arial" pitchFamily="34" charset="0"/>
              <a:buChar char="•"/>
            </a:pPr>
            <a:r>
              <a:rPr lang="en-US" b="1" dirty="0" smtClean="0"/>
              <a:t>Subjects asked to take off shoe</a:t>
            </a:r>
          </a:p>
          <a:p>
            <a:pPr algn="ctr">
              <a:buFont typeface="Arial" pitchFamily="34" charset="0"/>
              <a:buChar char="•"/>
            </a:pPr>
            <a:r>
              <a:rPr lang="en-US" b="1" dirty="0" smtClean="0"/>
              <a:t>Right foot</a:t>
            </a:r>
          </a:p>
          <a:p>
            <a:pPr algn="ctr">
              <a:buFont typeface="Arial" pitchFamily="34" charset="0"/>
              <a:buChar char="•"/>
            </a:pPr>
            <a:r>
              <a:rPr lang="en-US" b="1" dirty="0" smtClean="0"/>
              <a:t>Heel to tip of big toe</a:t>
            </a:r>
            <a:endParaRPr lang="en-US" b="1" dirty="0"/>
          </a:p>
        </p:txBody>
      </p:sp>
      <p:sp>
        <p:nvSpPr>
          <p:cNvPr id="11" name="Rectangle 10"/>
          <p:cNvSpPr/>
          <p:nvPr/>
        </p:nvSpPr>
        <p:spPr>
          <a:xfrm>
            <a:off x="4572000" y="2514600"/>
            <a:ext cx="2133600" cy="304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pitchFamily="34" charset="0"/>
              <a:buChar char="•"/>
            </a:pPr>
            <a:r>
              <a:rPr lang="en-US" b="1" dirty="0" smtClean="0"/>
              <a:t>Used tape measure</a:t>
            </a:r>
          </a:p>
          <a:p>
            <a:pPr algn="ctr">
              <a:buFont typeface="Arial" pitchFamily="34" charset="0"/>
              <a:buChar char="•"/>
            </a:pPr>
            <a:r>
              <a:rPr lang="en-US" b="1" dirty="0" smtClean="0"/>
              <a:t>Right hand</a:t>
            </a:r>
          </a:p>
          <a:p>
            <a:pPr algn="ctr">
              <a:buFont typeface="Arial" pitchFamily="34" charset="0"/>
              <a:buChar char="•"/>
            </a:pPr>
            <a:r>
              <a:rPr lang="en-US" b="1" dirty="0" smtClean="0"/>
              <a:t>Palm to tip of middle finger</a:t>
            </a:r>
          </a:p>
          <a:p>
            <a:pPr algn="ctr"/>
            <a:r>
              <a:rPr lang="en-US" b="1" dirty="0" smtClean="0"/>
              <a:t> </a:t>
            </a:r>
            <a:endParaRPr lang="en-US" b="1" dirty="0"/>
          </a:p>
        </p:txBody>
      </p:sp>
      <p:sp>
        <p:nvSpPr>
          <p:cNvPr id="12" name="Rectangle 11"/>
          <p:cNvSpPr/>
          <p:nvPr/>
        </p:nvSpPr>
        <p:spPr>
          <a:xfrm>
            <a:off x="2362200" y="2514600"/>
            <a:ext cx="2133600" cy="304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pitchFamily="34" charset="0"/>
              <a:buChar char="•"/>
            </a:pPr>
            <a:r>
              <a:rPr lang="en-US" b="1" dirty="0" smtClean="0"/>
              <a:t>Used a tape measure</a:t>
            </a:r>
          </a:p>
          <a:p>
            <a:pPr algn="ctr">
              <a:buFont typeface="Arial" pitchFamily="34" charset="0"/>
              <a:buChar char="•"/>
            </a:pPr>
            <a:r>
              <a:rPr lang="en-US" b="1" dirty="0" smtClean="0"/>
              <a:t>Hair pulled up</a:t>
            </a:r>
          </a:p>
          <a:p>
            <a:pPr algn="ctr">
              <a:buFont typeface="Arial" pitchFamily="34" charset="0"/>
              <a:buChar char="•"/>
            </a:pPr>
            <a:r>
              <a:rPr lang="en-US" b="1" dirty="0" smtClean="0"/>
              <a:t>Started where hairline ended</a:t>
            </a:r>
          </a:p>
          <a:p>
            <a:pPr algn="ctr">
              <a:buFont typeface="Arial" pitchFamily="34" charset="0"/>
              <a:buChar char="•"/>
            </a:pPr>
            <a:endParaRPr lang="en-US" b="1" dirty="0"/>
          </a:p>
        </p:txBody>
      </p:sp>
      <p:sp>
        <p:nvSpPr>
          <p:cNvPr id="13" name="Rectangle 12"/>
          <p:cNvSpPr/>
          <p:nvPr/>
        </p:nvSpPr>
        <p:spPr>
          <a:xfrm>
            <a:off x="152400" y="2514600"/>
            <a:ext cx="2133600" cy="304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pitchFamily="34" charset="0"/>
              <a:buChar char="•"/>
            </a:pPr>
            <a:r>
              <a:rPr lang="en-US" b="1" dirty="0" smtClean="0"/>
              <a:t>Marked 77 inches on the white board</a:t>
            </a:r>
          </a:p>
          <a:p>
            <a:pPr algn="ctr">
              <a:buFont typeface="Arial" pitchFamily="34" charset="0"/>
              <a:buChar char="•"/>
            </a:pPr>
            <a:endParaRPr lang="en-US" b="1" dirty="0" smtClean="0"/>
          </a:p>
          <a:p>
            <a:pPr algn="ctr">
              <a:buFont typeface="Arial" pitchFamily="34" charset="0"/>
              <a:buChar char="•"/>
            </a:pPr>
            <a:r>
              <a:rPr lang="en-US" b="1" dirty="0" smtClean="0"/>
              <a:t>Placed ruler above heads to accurately measure height</a:t>
            </a:r>
          </a:p>
          <a:p>
            <a:pPr algn="ctr"/>
            <a:endParaRPr lang="en-US" b="1" dirty="0"/>
          </a:p>
        </p:txBody>
      </p:sp>
      <p:sp>
        <p:nvSpPr>
          <p:cNvPr id="14" name="Oval 13"/>
          <p:cNvSpPr/>
          <p:nvPr/>
        </p:nvSpPr>
        <p:spPr>
          <a:xfrm>
            <a:off x="152400" y="1752600"/>
            <a:ext cx="2133600" cy="6858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b="1" dirty="0" smtClean="0">
                <a:solidFill>
                  <a:schemeClr val="bg1"/>
                </a:solidFill>
              </a:rPr>
              <a:t>Height</a:t>
            </a:r>
            <a:endParaRPr lang="en-US" b="1" dirty="0">
              <a:solidFill>
                <a:schemeClr val="bg1"/>
              </a:solidFill>
            </a:endParaRPr>
          </a:p>
        </p:txBody>
      </p:sp>
      <p:sp>
        <p:nvSpPr>
          <p:cNvPr id="15" name="Oval 14"/>
          <p:cNvSpPr/>
          <p:nvPr/>
        </p:nvSpPr>
        <p:spPr>
          <a:xfrm>
            <a:off x="2362200" y="1752600"/>
            <a:ext cx="2133600" cy="6858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16" name="Oval 15"/>
          <p:cNvSpPr/>
          <p:nvPr/>
        </p:nvSpPr>
        <p:spPr>
          <a:xfrm>
            <a:off x="4572000" y="1752600"/>
            <a:ext cx="2133600" cy="6858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b="1" dirty="0" smtClean="0">
                <a:solidFill>
                  <a:schemeClr val="bg1"/>
                </a:solidFill>
              </a:rPr>
              <a:t>Hand Length</a:t>
            </a:r>
            <a:endParaRPr lang="en-US" b="1" dirty="0">
              <a:solidFill>
                <a:schemeClr val="bg1"/>
              </a:solidFill>
            </a:endParaRPr>
          </a:p>
        </p:txBody>
      </p:sp>
      <p:sp>
        <p:nvSpPr>
          <p:cNvPr id="17" name="Oval 16"/>
          <p:cNvSpPr/>
          <p:nvPr/>
        </p:nvSpPr>
        <p:spPr>
          <a:xfrm>
            <a:off x="6781800" y="1752600"/>
            <a:ext cx="2133600" cy="6858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b="1" dirty="0" smtClean="0">
                <a:solidFill>
                  <a:schemeClr val="bg1"/>
                </a:solidFill>
              </a:rPr>
              <a:t>Foot</a:t>
            </a:r>
            <a:r>
              <a:rPr lang="en-US" dirty="0" smtClean="0">
                <a:solidFill>
                  <a:schemeClr val="bg1"/>
                </a:solidFill>
              </a:rPr>
              <a:t> </a:t>
            </a:r>
            <a:r>
              <a:rPr lang="en-US" b="1" dirty="0" smtClean="0">
                <a:solidFill>
                  <a:schemeClr val="bg1"/>
                </a:solidFill>
              </a:rPr>
              <a:t>Length</a:t>
            </a:r>
            <a:endParaRPr lang="en-US" b="1" dirty="0">
              <a:solidFill>
                <a:schemeClr val="bg1"/>
              </a:solidFill>
            </a:endParaRPr>
          </a:p>
        </p:txBody>
      </p:sp>
      <p:sp>
        <p:nvSpPr>
          <p:cNvPr id="18" name="TextBox 17"/>
          <p:cNvSpPr txBox="1"/>
          <p:nvPr/>
        </p:nvSpPr>
        <p:spPr>
          <a:xfrm>
            <a:off x="2209800" y="1752600"/>
            <a:ext cx="2438400" cy="646331"/>
          </a:xfrm>
          <a:prstGeom prst="rect">
            <a:avLst/>
          </a:prstGeom>
          <a:noFill/>
        </p:spPr>
        <p:txBody>
          <a:bodyPr wrap="square" rtlCol="0">
            <a:spAutoFit/>
          </a:bodyPr>
          <a:lstStyle/>
          <a:p>
            <a:pPr algn="ctr"/>
            <a:r>
              <a:rPr lang="en-US" b="1" dirty="0" smtClean="0">
                <a:solidFill>
                  <a:schemeClr val="bg1"/>
                </a:solidFill>
              </a:rPr>
              <a:t>Neck </a:t>
            </a:r>
          </a:p>
          <a:p>
            <a:pPr algn="ctr"/>
            <a:r>
              <a:rPr lang="en-US" b="1" dirty="0" smtClean="0">
                <a:solidFill>
                  <a:schemeClr val="bg1"/>
                </a:solidFill>
              </a:rPr>
              <a:t>Circumference</a:t>
            </a:r>
            <a:endParaRPr lang="en-US" b="1"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Neck Circumference vs. Height</a:t>
            </a:r>
            <a:endParaRPr lang="en-US" dirty="0"/>
          </a:p>
        </p:txBody>
      </p:sp>
      <p:sp>
        <p:nvSpPr>
          <p:cNvPr id="3" name="Content Placeholder 2"/>
          <p:cNvSpPr>
            <a:spLocks noGrp="1"/>
          </p:cNvSpPr>
          <p:nvPr>
            <p:ph sz="quarter" idx="1"/>
          </p:nvPr>
        </p:nvSpPr>
        <p:spPr>
          <a:xfrm>
            <a:off x="4953000" y="1447800"/>
            <a:ext cx="2971800" cy="5026152"/>
          </a:xfrm>
        </p:spPr>
        <p:txBody>
          <a:bodyPr/>
          <a:lstStyle/>
          <a:p>
            <a:r>
              <a:rPr lang="en-US" dirty="0" smtClean="0"/>
              <a:t>Linear</a:t>
            </a:r>
          </a:p>
          <a:p>
            <a:r>
              <a:rPr lang="en-US" dirty="0" smtClean="0"/>
              <a:t>Positive</a:t>
            </a:r>
          </a:p>
          <a:p>
            <a:r>
              <a:rPr lang="en-US" dirty="0" smtClean="0"/>
              <a:t>Moderately Strong</a:t>
            </a:r>
          </a:p>
          <a:p>
            <a:pPr lvl="1"/>
            <a:r>
              <a:rPr lang="en-US" dirty="0" smtClean="0"/>
              <a:t>R= .5916</a:t>
            </a:r>
          </a:p>
          <a:p>
            <a:pPr lvl="1"/>
            <a:r>
              <a:rPr lang="en-US" dirty="0" smtClean="0"/>
              <a:t>R</a:t>
            </a:r>
            <a:r>
              <a:rPr lang="en-US" baseline="30000" dirty="0" smtClean="0"/>
              <a:t>2</a:t>
            </a:r>
            <a:r>
              <a:rPr lang="en-US" dirty="0" smtClean="0"/>
              <a:t> = .35</a:t>
            </a:r>
          </a:p>
          <a:p>
            <a:pPr lvl="1"/>
            <a:r>
              <a:rPr lang="en-US" dirty="0" smtClean="0"/>
              <a:t>Ŷ= 1.2(Neck Circumference)+49.9</a:t>
            </a:r>
            <a:endParaRPr lang="en-US" dirty="0" smtClean="0"/>
          </a:p>
        </p:txBody>
      </p:sp>
      <p:pic>
        <p:nvPicPr>
          <p:cNvPr id="4" name="Picture 3"/>
          <p:cNvPicPr/>
          <p:nvPr/>
        </p:nvPicPr>
        <p:blipFill>
          <a:blip r:embed="rId2" cstate="print"/>
          <a:srcRect/>
          <a:stretch>
            <a:fillRect/>
          </a:stretch>
        </p:blipFill>
        <p:spPr bwMode="auto">
          <a:xfrm>
            <a:off x="381000" y="1447800"/>
            <a:ext cx="4191000" cy="42672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Residual Plot: Neck Circumference</a:t>
            </a:r>
            <a:endParaRPr lang="en-US" dirty="0"/>
          </a:p>
        </p:txBody>
      </p:sp>
      <p:pic>
        <p:nvPicPr>
          <p:cNvPr id="5" name="Picture 4" descr="resid.PNG"/>
          <p:cNvPicPr/>
          <p:nvPr/>
        </p:nvPicPr>
        <p:blipFill>
          <a:blip r:embed="rId2" cstate="print"/>
          <a:stretch>
            <a:fillRect/>
          </a:stretch>
        </p:blipFill>
        <p:spPr>
          <a:xfrm>
            <a:off x="152400" y="1447800"/>
            <a:ext cx="5181600" cy="2667000"/>
          </a:xfrm>
          <a:prstGeom prst="rect">
            <a:avLst/>
          </a:prstGeom>
        </p:spPr>
      </p:pic>
      <p:pic>
        <p:nvPicPr>
          <p:cNvPr id="6" name="Picture 5"/>
          <p:cNvPicPr/>
          <p:nvPr/>
        </p:nvPicPr>
        <p:blipFill>
          <a:blip r:embed="rId3" cstate="print"/>
          <a:srcRect t="66197"/>
          <a:stretch>
            <a:fillRect/>
          </a:stretch>
        </p:blipFill>
        <p:spPr bwMode="auto">
          <a:xfrm>
            <a:off x="381000" y="3886200"/>
            <a:ext cx="4724400" cy="2057400"/>
          </a:xfrm>
          <a:prstGeom prst="rect">
            <a:avLst/>
          </a:prstGeom>
          <a:noFill/>
          <a:ln w="9525">
            <a:noFill/>
            <a:miter lim="800000"/>
            <a:headEnd/>
            <a:tailEnd/>
          </a:ln>
        </p:spPr>
      </p:pic>
      <p:sp>
        <p:nvSpPr>
          <p:cNvPr id="7" name="TextBox 6"/>
          <p:cNvSpPr txBox="1"/>
          <p:nvPr/>
        </p:nvSpPr>
        <p:spPr>
          <a:xfrm>
            <a:off x="3657600" y="5562600"/>
            <a:ext cx="1143000" cy="646331"/>
          </a:xfrm>
          <a:prstGeom prst="rect">
            <a:avLst/>
          </a:prstGeom>
          <a:noFill/>
        </p:spPr>
        <p:txBody>
          <a:bodyPr wrap="square" rtlCol="0">
            <a:spAutoFit/>
          </a:bodyPr>
          <a:lstStyle/>
          <a:p>
            <a:r>
              <a:rPr lang="en-US" dirty="0" smtClean="0"/>
              <a:t>Without Outlier</a:t>
            </a:r>
            <a:endParaRPr lang="en-US" dirty="0"/>
          </a:p>
        </p:txBody>
      </p:sp>
      <p:sp>
        <p:nvSpPr>
          <p:cNvPr id="8" name="TextBox 7"/>
          <p:cNvSpPr txBox="1"/>
          <p:nvPr/>
        </p:nvSpPr>
        <p:spPr>
          <a:xfrm>
            <a:off x="5562600" y="1752600"/>
            <a:ext cx="2438400" cy="4739759"/>
          </a:xfrm>
          <a:prstGeom prst="rect">
            <a:avLst/>
          </a:prstGeom>
          <a:noFill/>
        </p:spPr>
        <p:txBody>
          <a:bodyPr wrap="square" rtlCol="0">
            <a:spAutoFit/>
          </a:bodyPr>
          <a:lstStyle/>
          <a:p>
            <a:r>
              <a:rPr lang="en-US" sz="1600" dirty="0" smtClean="0"/>
              <a:t>The plot shows a slight pattern as it gets larger in the center of the data, but once the outlier is removed, it is more of a scattered shape. The correlation got stronger with the removal of the outlier</a:t>
            </a:r>
            <a:r>
              <a:rPr lang="en-US" sz="1600" dirty="0" smtClean="0"/>
              <a:t>.</a:t>
            </a:r>
          </a:p>
          <a:p>
            <a:endParaRPr lang="en-US" sz="1600" dirty="0" smtClean="0"/>
          </a:p>
          <a:p>
            <a:r>
              <a:rPr lang="en-US" sz="1600" dirty="0" smtClean="0"/>
              <a:t>35% (with) or 48.0% (without) of the change in height is due to the change in neck circumference.</a:t>
            </a:r>
            <a:endParaRPr lang="en-US" sz="1600" dirty="0" smtClean="0"/>
          </a:p>
          <a:p>
            <a:endParaRPr lang="en-US" sz="1400" dirty="0" smtClean="0"/>
          </a:p>
          <a:p>
            <a:endParaRPr lang="en-US" sz="1600" dirty="0"/>
          </a:p>
          <a:p>
            <a:r>
              <a:rPr lang="en-US" sz="1600" dirty="0" smtClean="0"/>
              <a:t>R</a:t>
            </a:r>
            <a:r>
              <a:rPr lang="en-US" sz="1600" baseline="-25000" dirty="0" smtClean="0"/>
              <a:t>w</a:t>
            </a:r>
            <a:r>
              <a:rPr lang="en-US" sz="1600" dirty="0" smtClean="0"/>
              <a:t>= .5916</a:t>
            </a:r>
          </a:p>
          <a:p>
            <a:r>
              <a:rPr lang="en-US" sz="1600" dirty="0" smtClean="0"/>
              <a:t>R</a:t>
            </a:r>
            <a:r>
              <a:rPr lang="en-US" sz="1600" baseline="-25000" dirty="0" smtClean="0"/>
              <a:t>w/o</a:t>
            </a:r>
            <a:r>
              <a:rPr lang="en-US" sz="1600" dirty="0" smtClean="0"/>
              <a:t>= .6928</a:t>
            </a:r>
            <a:endParaRPr lang="en-US" sz="1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Neck Circumference &amp; Gender</a:t>
            </a:r>
            <a:endParaRPr lang="en-US" dirty="0"/>
          </a:p>
        </p:txBody>
      </p:sp>
      <p:sp>
        <p:nvSpPr>
          <p:cNvPr id="3" name="Content Placeholder 2"/>
          <p:cNvSpPr>
            <a:spLocks noGrp="1"/>
          </p:cNvSpPr>
          <p:nvPr>
            <p:ph sz="quarter" idx="1"/>
          </p:nvPr>
        </p:nvSpPr>
        <p:spPr>
          <a:xfrm>
            <a:off x="4876800" y="1752600"/>
            <a:ext cx="3733800" cy="4416552"/>
          </a:xfrm>
        </p:spPr>
        <p:txBody>
          <a:bodyPr>
            <a:normAutofit fontScale="92500" lnSpcReduction="20000"/>
          </a:bodyPr>
          <a:lstStyle/>
          <a:p>
            <a:r>
              <a:rPr lang="en-US" dirty="0" smtClean="0"/>
              <a:t>Female</a:t>
            </a:r>
          </a:p>
          <a:p>
            <a:pPr lvl="1"/>
            <a:r>
              <a:rPr lang="en-US" dirty="0" smtClean="0"/>
              <a:t>Linear</a:t>
            </a:r>
          </a:p>
          <a:p>
            <a:pPr lvl="1"/>
            <a:r>
              <a:rPr lang="en-US" dirty="0" smtClean="0"/>
              <a:t>Negative</a:t>
            </a:r>
          </a:p>
          <a:p>
            <a:pPr lvl="1"/>
            <a:r>
              <a:rPr lang="en-US" dirty="0" smtClean="0"/>
              <a:t>Weak</a:t>
            </a:r>
            <a:endParaRPr lang="en-US" dirty="0" smtClean="0"/>
          </a:p>
          <a:p>
            <a:pPr lvl="2"/>
            <a:r>
              <a:rPr lang="en-US" dirty="0" smtClean="0"/>
              <a:t>R= .2366</a:t>
            </a:r>
          </a:p>
          <a:p>
            <a:pPr lvl="2"/>
            <a:r>
              <a:rPr lang="en-US" dirty="0" smtClean="0"/>
              <a:t>R</a:t>
            </a:r>
            <a:r>
              <a:rPr lang="en-US" baseline="30000" dirty="0" smtClean="0"/>
              <a:t>2</a:t>
            </a:r>
            <a:r>
              <a:rPr lang="en-US" dirty="0" smtClean="0"/>
              <a:t>= .056</a:t>
            </a:r>
          </a:p>
          <a:p>
            <a:pPr lvl="2"/>
            <a:r>
              <a:rPr lang="en-US" dirty="0" smtClean="0"/>
              <a:t>Ŷ=.47(Neck Circum.)+70.4</a:t>
            </a:r>
          </a:p>
          <a:p>
            <a:r>
              <a:rPr lang="en-US" dirty="0" smtClean="0"/>
              <a:t>Male</a:t>
            </a:r>
          </a:p>
          <a:p>
            <a:pPr lvl="1"/>
            <a:r>
              <a:rPr lang="en-US" dirty="0" smtClean="0"/>
              <a:t>Linear</a:t>
            </a:r>
          </a:p>
          <a:p>
            <a:pPr lvl="1"/>
            <a:r>
              <a:rPr lang="en-US" dirty="0" smtClean="0"/>
              <a:t>Positive</a:t>
            </a:r>
          </a:p>
          <a:p>
            <a:pPr lvl="1"/>
            <a:r>
              <a:rPr lang="en-US" dirty="0" smtClean="0"/>
              <a:t>Weak</a:t>
            </a:r>
            <a:endParaRPr lang="en-US" dirty="0" smtClean="0"/>
          </a:p>
          <a:p>
            <a:pPr lvl="2"/>
            <a:r>
              <a:rPr lang="en-US" dirty="0" smtClean="0"/>
              <a:t>R= .33</a:t>
            </a:r>
          </a:p>
          <a:p>
            <a:pPr lvl="2"/>
            <a:r>
              <a:rPr lang="en-US" dirty="0" smtClean="0"/>
              <a:t>R</a:t>
            </a:r>
            <a:r>
              <a:rPr lang="en-US" baseline="30000" dirty="0" smtClean="0"/>
              <a:t>2</a:t>
            </a:r>
            <a:r>
              <a:rPr lang="en-US" dirty="0" smtClean="0"/>
              <a:t>= .11</a:t>
            </a:r>
          </a:p>
          <a:p>
            <a:pPr lvl="2"/>
            <a:r>
              <a:rPr lang="en-US" dirty="0" smtClean="0"/>
              <a:t>Ŷ=.571(Neck Circum.)+61.2</a:t>
            </a:r>
            <a:endParaRPr lang="en-US" dirty="0"/>
          </a:p>
        </p:txBody>
      </p:sp>
      <p:pic>
        <p:nvPicPr>
          <p:cNvPr id="4" name="Picture 3"/>
          <p:cNvPicPr/>
          <p:nvPr/>
        </p:nvPicPr>
        <p:blipFill>
          <a:blip r:embed="rId2" cstate="print"/>
          <a:srcRect/>
          <a:stretch>
            <a:fillRect/>
          </a:stretch>
        </p:blipFill>
        <p:spPr bwMode="auto">
          <a:xfrm>
            <a:off x="304800" y="2133600"/>
            <a:ext cx="4419600" cy="362902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 Length vs. Height</a:t>
            </a:r>
            <a:endParaRPr lang="en-US" dirty="0"/>
          </a:p>
        </p:txBody>
      </p:sp>
      <p:sp>
        <p:nvSpPr>
          <p:cNvPr id="3" name="Content Placeholder 2"/>
          <p:cNvSpPr>
            <a:spLocks noGrp="1"/>
          </p:cNvSpPr>
          <p:nvPr>
            <p:ph sz="quarter" idx="1"/>
          </p:nvPr>
        </p:nvSpPr>
        <p:spPr>
          <a:xfrm>
            <a:off x="5410200" y="1447800"/>
            <a:ext cx="3124200" cy="4797552"/>
          </a:xfrm>
        </p:spPr>
        <p:txBody>
          <a:bodyPr/>
          <a:lstStyle/>
          <a:p>
            <a:r>
              <a:rPr lang="en-US" sz="2800" dirty="0" smtClean="0"/>
              <a:t>Linear</a:t>
            </a:r>
          </a:p>
          <a:p>
            <a:r>
              <a:rPr lang="en-US" sz="2800" dirty="0" smtClean="0"/>
              <a:t>Positive</a:t>
            </a:r>
          </a:p>
          <a:p>
            <a:r>
              <a:rPr lang="en-US" sz="2800" dirty="0" smtClean="0"/>
              <a:t>Strong</a:t>
            </a:r>
          </a:p>
          <a:p>
            <a:pPr lvl="1"/>
            <a:r>
              <a:rPr lang="en-US" sz="2400" dirty="0" smtClean="0"/>
              <a:t>R=.7483</a:t>
            </a:r>
          </a:p>
          <a:p>
            <a:pPr lvl="1"/>
            <a:r>
              <a:rPr lang="en-US" sz="2400" dirty="0" smtClean="0"/>
              <a:t>R</a:t>
            </a:r>
            <a:r>
              <a:rPr lang="en-US" sz="2400" baseline="30000" dirty="0" smtClean="0"/>
              <a:t>2</a:t>
            </a:r>
            <a:r>
              <a:rPr lang="en-US" sz="2400" dirty="0" smtClean="0"/>
              <a:t>=.56</a:t>
            </a:r>
          </a:p>
          <a:p>
            <a:pPr lvl="1"/>
            <a:r>
              <a:rPr lang="en-US" sz="2400" dirty="0" smtClean="0"/>
              <a:t>Ŷ= 5.72(Hand Length)+ 26.6</a:t>
            </a:r>
          </a:p>
          <a:p>
            <a:pPr lvl="1">
              <a:buNone/>
            </a:pPr>
            <a:endParaRPr lang="en-US" dirty="0"/>
          </a:p>
        </p:txBody>
      </p:sp>
      <p:pic>
        <p:nvPicPr>
          <p:cNvPr id="5" name="Picture 4"/>
          <p:cNvPicPr/>
          <p:nvPr/>
        </p:nvPicPr>
        <p:blipFill>
          <a:blip r:embed="rId2" cstate="print"/>
          <a:srcRect b="34554"/>
          <a:stretch>
            <a:fillRect/>
          </a:stretch>
        </p:blipFill>
        <p:spPr bwMode="auto">
          <a:xfrm>
            <a:off x="533400" y="1905000"/>
            <a:ext cx="4876800" cy="310515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srcRect t="64760"/>
          <a:stretch>
            <a:fillRect/>
          </a:stretch>
        </p:blipFill>
        <p:spPr bwMode="auto">
          <a:xfrm>
            <a:off x="381000" y="1676400"/>
            <a:ext cx="5376863" cy="2105025"/>
          </a:xfrm>
          <a:prstGeom prst="rect">
            <a:avLst/>
          </a:prstGeom>
          <a:noFill/>
          <a:ln w="9525">
            <a:noFill/>
            <a:miter lim="800000"/>
            <a:headEnd/>
            <a:tailEnd/>
          </a:ln>
        </p:spPr>
      </p:pic>
      <p:sp>
        <p:nvSpPr>
          <p:cNvPr id="5" name="Title 4"/>
          <p:cNvSpPr>
            <a:spLocks noGrp="1"/>
          </p:cNvSpPr>
          <p:nvPr>
            <p:ph type="title"/>
          </p:nvPr>
        </p:nvSpPr>
        <p:spPr/>
        <p:txBody>
          <a:bodyPr/>
          <a:lstStyle/>
          <a:p>
            <a:r>
              <a:rPr lang="en-US" dirty="0" smtClean="0"/>
              <a:t>Residual Plot: Hand Length</a:t>
            </a:r>
            <a:endParaRPr lang="en-US" dirty="0"/>
          </a:p>
        </p:txBody>
      </p:sp>
      <p:sp>
        <p:nvSpPr>
          <p:cNvPr id="6" name="TextBox 5"/>
          <p:cNvSpPr txBox="1"/>
          <p:nvPr/>
        </p:nvSpPr>
        <p:spPr>
          <a:xfrm>
            <a:off x="1600200" y="3962400"/>
            <a:ext cx="5029200" cy="2585323"/>
          </a:xfrm>
          <a:prstGeom prst="rect">
            <a:avLst/>
          </a:prstGeom>
          <a:noFill/>
        </p:spPr>
        <p:txBody>
          <a:bodyPr wrap="square" rtlCol="0">
            <a:spAutoFit/>
          </a:bodyPr>
          <a:lstStyle/>
          <a:p>
            <a:r>
              <a:rPr lang="en-US" dirty="0" smtClean="0"/>
              <a:t>There seems to be a slight negative curve to the right of the residual plot. It is not very scattered, therefore the line is not the best fit for our data</a:t>
            </a:r>
            <a:r>
              <a:rPr lang="en-US" dirty="0" smtClean="0"/>
              <a:t>.</a:t>
            </a:r>
            <a:br>
              <a:rPr lang="en-US" dirty="0" smtClean="0"/>
            </a:br>
            <a:endParaRPr lang="en-US" dirty="0" smtClean="0"/>
          </a:p>
          <a:p>
            <a:r>
              <a:rPr lang="en-US" dirty="0" smtClean="0"/>
              <a:t>54.0% of the change in heigh</a:t>
            </a:r>
            <a:r>
              <a:rPr lang="en-US" dirty="0" smtClean="0"/>
              <a:t>t is due to the change in hand length.</a:t>
            </a:r>
            <a:endParaRPr lang="en-US" dirty="0" smtClean="0"/>
          </a:p>
          <a:p>
            <a:endParaRPr lang="en-US" dirty="0"/>
          </a:p>
          <a:p>
            <a:r>
              <a:rPr lang="en-US" dirty="0" smtClean="0"/>
              <a:t>R = .7348</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 Length &amp; Gender</a:t>
            </a:r>
            <a:endParaRPr lang="en-US" dirty="0"/>
          </a:p>
        </p:txBody>
      </p:sp>
      <p:pic>
        <p:nvPicPr>
          <p:cNvPr id="3" name="Picture 2"/>
          <p:cNvPicPr/>
          <p:nvPr/>
        </p:nvPicPr>
        <p:blipFill>
          <a:blip r:embed="rId2" cstate="print"/>
          <a:srcRect/>
          <a:stretch>
            <a:fillRect/>
          </a:stretch>
        </p:blipFill>
        <p:spPr bwMode="auto">
          <a:xfrm>
            <a:off x="304800" y="1828800"/>
            <a:ext cx="4876800" cy="3952875"/>
          </a:xfrm>
          <a:prstGeom prst="rect">
            <a:avLst/>
          </a:prstGeom>
          <a:noFill/>
          <a:ln w="9525">
            <a:noFill/>
            <a:miter lim="800000"/>
            <a:headEnd/>
            <a:tailEnd/>
          </a:ln>
        </p:spPr>
      </p:pic>
      <p:sp>
        <p:nvSpPr>
          <p:cNvPr id="5" name="Content Placeholder 2"/>
          <p:cNvSpPr txBox="1">
            <a:spLocks/>
          </p:cNvSpPr>
          <p:nvPr/>
        </p:nvSpPr>
        <p:spPr>
          <a:xfrm>
            <a:off x="4876800" y="1752600"/>
            <a:ext cx="3733800" cy="4416552"/>
          </a:xfrm>
          <a:prstGeom prst="rect">
            <a:avLst/>
          </a:prstGeom>
        </p:spPr>
        <p:txBody>
          <a:bodyPr>
            <a:normAutofit fontScale="92500" lnSpcReduction="20000"/>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Female</a:t>
            </a: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Linear</a:t>
            </a: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Positive</a:t>
            </a: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lang="en-US" sz="2100" dirty="0"/>
              <a:t> </a:t>
            </a:r>
            <a:r>
              <a:rPr lang="en-US" sz="2100" dirty="0" smtClean="0"/>
              <a:t>Moderately Strong</a:t>
            </a:r>
            <a:endParaRPr kumimoji="0" lang="en-US" sz="2100" b="0" i="0" u="none" strike="noStrike" kern="1200" cap="none" spc="0" normalizeH="0" baseline="0" noProof="0" dirty="0" smtClean="0">
              <a:ln>
                <a:noFill/>
              </a:ln>
              <a:solidFill>
                <a:schemeClr val="tx1"/>
              </a:solidFill>
              <a:effectLst/>
              <a:uLnTx/>
              <a:uFillTx/>
              <a:latin typeface="+mn-lt"/>
              <a:ea typeface="+mn-ea"/>
              <a:cs typeface="+mn-cs"/>
            </a:endParaRPr>
          </a:p>
          <a:p>
            <a:pPr marL="914400" marR="0" lvl="2" indent="-182880" algn="l" defTabSz="914400" rtl="0" eaLnBrk="1" fontAlgn="auto" latinLnBrk="0" hangingPunct="1">
              <a:lnSpc>
                <a:spcPct val="100000"/>
              </a:lnSpc>
              <a:spcBef>
                <a:spcPct val="20000"/>
              </a:spcBef>
              <a:spcAft>
                <a:spcPts val="0"/>
              </a:spcAft>
              <a:buClr>
                <a:schemeClr val="accent1">
                  <a:shade val="75000"/>
                </a:schemeClr>
              </a:buClr>
              <a:buSzPct val="60000"/>
              <a:buFont typeface="Wingdings"/>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R= </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.5196</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914400" marR="0" lvl="2" indent="-182880" algn="l" defTabSz="914400" rtl="0" eaLnBrk="1" fontAlgn="auto" latinLnBrk="0" hangingPunct="1">
              <a:lnSpc>
                <a:spcPct val="100000"/>
              </a:lnSpc>
              <a:spcBef>
                <a:spcPct val="20000"/>
              </a:spcBef>
              <a:spcAft>
                <a:spcPts val="0"/>
              </a:spcAft>
              <a:buClr>
                <a:schemeClr val="accent1">
                  <a:shade val="75000"/>
                </a:schemeClr>
              </a:buClr>
              <a:buSzPct val="60000"/>
              <a:buFont typeface="Wingdings"/>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R</a:t>
            </a:r>
            <a:r>
              <a:rPr kumimoji="0" lang="en-US" sz="1800" b="0" i="0" u="none" strike="noStrike" kern="1200" cap="none" spc="0" normalizeH="0" baseline="30000" noProof="0" dirty="0" smtClean="0">
                <a:ln>
                  <a:noFill/>
                </a:ln>
                <a:solidFill>
                  <a:schemeClr val="tx1"/>
                </a:solidFill>
                <a:effectLst/>
                <a:uLnTx/>
                <a:uFillTx/>
                <a:latin typeface="+mn-lt"/>
                <a:ea typeface="+mn-ea"/>
                <a:cs typeface="+mn-cs"/>
              </a:rPr>
              <a:t>2</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.27</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914400" marR="0" lvl="2" indent="-182880" algn="l" defTabSz="914400" rtl="0" eaLnBrk="1" fontAlgn="auto" latinLnBrk="0" hangingPunct="1">
              <a:lnSpc>
                <a:spcPct val="100000"/>
              </a:lnSpc>
              <a:spcBef>
                <a:spcPct val="20000"/>
              </a:spcBef>
              <a:spcAft>
                <a:spcPts val="0"/>
              </a:spcAft>
              <a:buClr>
                <a:schemeClr val="accent1">
                  <a:shade val="75000"/>
                </a:schemeClr>
              </a:buClr>
              <a:buSzPct val="60000"/>
              <a:buFont typeface="Wingdings"/>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Ŷ</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 4.43(hand</a:t>
            </a:r>
            <a:r>
              <a:rPr kumimoji="0" lang="en-US" sz="1800" b="0" i="0" u="none" strike="noStrike" kern="1200" cap="none" spc="0" normalizeH="0" noProof="0" dirty="0" smtClean="0">
                <a:ln>
                  <a:noFill/>
                </a:ln>
                <a:solidFill>
                  <a:schemeClr val="tx1"/>
                </a:solidFill>
                <a:effectLst/>
                <a:uLnTx/>
                <a:uFillTx/>
                <a:latin typeface="+mn-lt"/>
                <a:ea typeface="+mn-ea"/>
                <a:cs typeface="+mn-cs"/>
              </a:rPr>
              <a:t> length)+34.2</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Male</a:t>
            </a: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Linear</a:t>
            </a: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Positive</a:t>
            </a: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Moderately Weak</a:t>
            </a:r>
            <a:endParaRPr kumimoji="0" lang="en-US" sz="2100" b="0" i="0" u="none" strike="noStrike" kern="1200" cap="none" spc="0" normalizeH="0" baseline="0" noProof="0" dirty="0" smtClean="0">
              <a:ln>
                <a:noFill/>
              </a:ln>
              <a:solidFill>
                <a:schemeClr val="tx1"/>
              </a:solidFill>
              <a:effectLst/>
              <a:uLnTx/>
              <a:uFillTx/>
              <a:latin typeface="+mn-lt"/>
              <a:ea typeface="+mn-ea"/>
              <a:cs typeface="+mn-cs"/>
            </a:endParaRPr>
          </a:p>
          <a:p>
            <a:pPr marL="914400" marR="0" lvl="2" indent="-182880" algn="l" defTabSz="914400" rtl="0" eaLnBrk="1" fontAlgn="auto" latinLnBrk="0" hangingPunct="1">
              <a:lnSpc>
                <a:spcPct val="100000"/>
              </a:lnSpc>
              <a:spcBef>
                <a:spcPct val="20000"/>
              </a:spcBef>
              <a:spcAft>
                <a:spcPts val="0"/>
              </a:spcAft>
              <a:buClr>
                <a:schemeClr val="accent1">
                  <a:shade val="75000"/>
                </a:schemeClr>
              </a:buClr>
              <a:buSzPct val="60000"/>
              <a:buFont typeface="Wingdings"/>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R= </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.4358</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914400" marR="0" lvl="2" indent="-182880" algn="l" defTabSz="914400" rtl="0" eaLnBrk="1" fontAlgn="auto" latinLnBrk="0" hangingPunct="1">
              <a:lnSpc>
                <a:spcPct val="100000"/>
              </a:lnSpc>
              <a:spcBef>
                <a:spcPct val="20000"/>
              </a:spcBef>
              <a:spcAft>
                <a:spcPts val="0"/>
              </a:spcAft>
              <a:buClr>
                <a:schemeClr val="accent1">
                  <a:shade val="75000"/>
                </a:schemeClr>
              </a:buClr>
              <a:buSzPct val="60000"/>
              <a:buFont typeface="Wingdings"/>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R</a:t>
            </a:r>
            <a:r>
              <a:rPr kumimoji="0" lang="en-US" sz="1800" b="0" i="0" u="none" strike="noStrike" kern="1200" cap="none" spc="0" normalizeH="0" baseline="30000" noProof="0" dirty="0" smtClean="0">
                <a:ln>
                  <a:noFill/>
                </a:ln>
                <a:solidFill>
                  <a:schemeClr val="tx1"/>
                </a:solidFill>
                <a:effectLst/>
                <a:uLnTx/>
                <a:uFillTx/>
                <a:latin typeface="+mn-lt"/>
                <a:ea typeface="+mn-ea"/>
                <a:cs typeface="+mn-cs"/>
              </a:rPr>
              <a:t>2</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.19</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914400" marR="0" lvl="2" indent="-182880" algn="l" defTabSz="914400" rtl="0" eaLnBrk="1" fontAlgn="auto" latinLnBrk="0" hangingPunct="1">
              <a:lnSpc>
                <a:spcPct val="100000"/>
              </a:lnSpc>
              <a:spcBef>
                <a:spcPct val="20000"/>
              </a:spcBef>
              <a:spcAft>
                <a:spcPts val="0"/>
              </a:spcAft>
              <a:buClr>
                <a:schemeClr val="accent1">
                  <a:shade val="75000"/>
                </a:schemeClr>
              </a:buClr>
              <a:buSzPct val="60000"/>
              <a:buFont typeface="Wingdings"/>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Ŷ</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a:t>
            </a:r>
            <a:r>
              <a:rPr kumimoji="0" lang="en-US" sz="1800" b="0" i="0" u="none" strike="noStrike" kern="1200" cap="none" spc="0" normalizeH="0" noProof="0" dirty="0" smtClean="0">
                <a:ln>
                  <a:noFill/>
                </a:ln>
                <a:solidFill>
                  <a:schemeClr val="tx1"/>
                </a:solidFill>
                <a:effectLst/>
                <a:uLnTx/>
                <a:uFillTx/>
                <a:latin typeface="+mn-lt"/>
                <a:ea typeface="+mn-ea"/>
                <a:cs typeface="+mn-cs"/>
              </a:rPr>
              <a:t> 2.08(hand length)+54.8</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Foot Length vs. Height</a:t>
            </a:r>
            <a:endParaRPr lang="en-US" dirty="0"/>
          </a:p>
        </p:txBody>
      </p:sp>
      <p:sp>
        <p:nvSpPr>
          <p:cNvPr id="7" name="Content Placeholder 6"/>
          <p:cNvSpPr>
            <a:spLocks noGrp="1"/>
          </p:cNvSpPr>
          <p:nvPr>
            <p:ph sz="quarter" idx="4"/>
          </p:nvPr>
        </p:nvSpPr>
        <p:spPr>
          <a:xfrm>
            <a:off x="5105400" y="1828800"/>
            <a:ext cx="3657600" cy="3886200"/>
          </a:xfrm>
        </p:spPr>
        <p:txBody>
          <a:bodyPr/>
          <a:lstStyle/>
          <a:p>
            <a:r>
              <a:rPr lang="en-US" dirty="0" smtClean="0"/>
              <a:t>Linear</a:t>
            </a:r>
          </a:p>
          <a:p>
            <a:r>
              <a:rPr lang="en-US" dirty="0" smtClean="0"/>
              <a:t>Positive</a:t>
            </a:r>
          </a:p>
          <a:p>
            <a:r>
              <a:rPr lang="en-US" dirty="0" smtClean="0"/>
              <a:t>Strong</a:t>
            </a:r>
          </a:p>
          <a:p>
            <a:pPr lvl="1"/>
            <a:r>
              <a:rPr lang="en-US" dirty="0" smtClean="0"/>
              <a:t>r= .6782</a:t>
            </a:r>
          </a:p>
          <a:p>
            <a:pPr lvl="1"/>
            <a:r>
              <a:rPr lang="en-US" dirty="0" smtClean="0"/>
              <a:t>r</a:t>
            </a:r>
            <a:r>
              <a:rPr lang="en-US" sz="2000" baseline="30000" dirty="0" smtClean="0"/>
              <a:t>2</a:t>
            </a:r>
            <a:r>
              <a:rPr lang="en-US" sz="2000" dirty="0" smtClean="0"/>
              <a:t> = .46</a:t>
            </a:r>
          </a:p>
          <a:p>
            <a:pPr lvl="1"/>
            <a:r>
              <a:rPr lang="en-US" sz="2000" dirty="0" smtClean="0"/>
              <a:t>Ŷ= 2.99(Foot Length)+ 41</a:t>
            </a:r>
          </a:p>
          <a:p>
            <a:pPr lvl="1"/>
            <a:endParaRPr lang="en-US" sz="2000" dirty="0" smtClean="0"/>
          </a:p>
          <a:p>
            <a:pPr lvl="1"/>
            <a:endParaRPr lang="en-US" sz="1800" baseline="30000" dirty="0" smtClean="0"/>
          </a:p>
          <a:p>
            <a:pPr lvl="1"/>
            <a:endParaRPr lang="en-US" sz="2000" baseline="30000" dirty="0" smtClean="0"/>
          </a:p>
        </p:txBody>
      </p:sp>
      <p:pic>
        <p:nvPicPr>
          <p:cNvPr id="8" name="Picture 7"/>
          <p:cNvPicPr/>
          <p:nvPr/>
        </p:nvPicPr>
        <p:blipFill>
          <a:blip r:embed="rId2" cstate="print"/>
          <a:srcRect l="1667" b="33967"/>
          <a:stretch>
            <a:fillRect/>
          </a:stretch>
        </p:blipFill>
        <p:spPr bwMode="auto">
          <a:xfrm>
            <a:off x="228600" y="1981200"/>
            <a:ext cx="4876800" cy="342900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135</TotalTime>
  <Words>813</Words>
  <Application>Microsoft Office PowerPoint</Application>
  <PresentationFormat>On-screen Show (4:3)</PresentationFormat>
  <Paragraphs>166</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Oriel</vt:lpstr>
      <vt:lpstr>How tall is the teacher?</vt:lpstr>
      <vt:lpstr>What did we measure?</vt:lpstr>
      <vt:lpstr>Neck Circumference vs. Height</vt:lpstr>
      <vt:lpstr>Residual Plot: Neck Circumference</vt:lpstr>
      <vt:lpstr>Neck Circumference &amp; Gender</vt:lpstr>
      <vt:lpstr>Hand Length vs. Height</vt:lpstr>
      <vt:lpstr>Residual Plot: Hand Length</vt:lpstr>
      <vt:lpstr>Hand Length &amp; Gender</vt:lpstr>
      <vt:lpstr>Foot Length vs. Height</vt:lpstr>
      <vt:lpstr>Residual: Foot Length </vt:lpstr>
      <vt:lpstr>Foot Length &amp; Gender</vt:lpstr>
      <vt:lpstr>Best Models</vt:lpstr>
      <vt:lpstr>Our Residuals</vt:lpstr>
      <vt:lpstr>Predicting Teacher Heights</vt:lpstr>
      <vt:lpstr>Teacher Predictions Cont’d</vt:lpstr>
      <vt:lpstr>Bias &amp; Error</vt:lpstr>
      <vt:lpstr>Conclusion</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tall is the teacher?</dc:title>
  <dc:creator>vonderschmalz.a099</dc:creator>
  <cp:lastModifiedBy>vonderschmalz.a099</cp:lastModifiedBy>
  <cp:revision>15</cp:revision>
  <dcterms:created xsi:type="dcterms:W3CDTF">2011-05-24T17:01:21Z</dcterms:created>
  <dcterms:modified xsi:type="dcterms:W3CDTF">2011-05-25T18:02:33Z</dcterms:modified>
</cp:coreProperties>
</file>